
<file path=[Content_Types].xml><?xml version="1.0" encoding="utf-8"?>
<Types xmlns="http://schemas.openxmlformats.org/package/2006/content-types">
  <Default Extension="bin" ContentType="application/vnd.openxmlformats-officedocument.oleObject"/>
  <Default Extension="rels" ContentType="application/vnd.openxmlformats-package.relationships+xml"/>
  <Default Extension="xlsx" ContentType="application/vnd.openxmlformats-officedocument.spreadsheetml.sheet"/>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charts/chart1.xml" ContentType="application/vnd.openxmlformats-officedocument.drawingml.chart+xml"/>
  <Override PartName="/word/charts/style1.xml" ContentType="application/vnd.ms-office.chartstyle+xml"/>
  <Override PartName="/word/charts/colors1.xml" ContentType="application/vnd.ms-office.chartcolorstyle+xml"/>
  <Override PartName="/word/theme/themeOverride1.xml" ContentType="application/vnd.openxmlformats-officedocument.themeOverride+xml"/>
  <Override PartName="/word/charts/chart2.xml" ContentType="application/vnd.openxmlformats-officedocument.drawingml.chart+xml"/>
  <Override PartName="/word/charts/style2.xml" ContentType="application/vnd.ms-office.chartstyle+xml"/>
  <Override PartName="/word/charts/colors2.xml" ContentType="application/vnd.ms-office.chartcolorstyle+xml"/>
  <Override PartName="/word/theme/themeOverride2.xml" ContentType="application/vnd.openxmlformats-officedocument.themeOverride+xml"/>
  <Override PartName="/word/charts/chart3.xml" ContentType="application/vnd.openxmlformats-officedocument.drawingml.chart+xml"/>
  <Override PartName="/word/charts/style3.xml" ContentType="application/vnd.ms-office.chartstyle+xml"/>
  <Override PartName="/word/charts/colors3.xml" ContentType="application/vnd.ms-office.chartcolorstyle+xml"/>
  <Override PartName="/word/theme/themeOverride3.xml" ContentType="application/vnd.openxmlformats-officedocument.themeOverride+xml"/>
  <Override PartName="/word/charts/chart4.xml" ContentType="application/vnd.openxmlformats-officedocument.drawingml.chart+xml"/>
  <Override PartName="/word/charts/style4.xml" ContentType="application/vnd.ms-office.chartstyle+xml"/>
  <Override PartName="/word/charts/colors4.xml" ContentType="application/vnd.ms-office.chartcolorstyle+xml"/>
  <Override PartName="/word/charts/chart5.xml" ContentType="application/vnd.openxmlformats-officedocument.drawingml.chart+xml"/>
  <Override PartName="/word/charts/style5.xml" ContentType="application/vnd.ms-office.chartstyle+xml"/>
  <Override PartName="/word/charts/colors5.xml" ContentType="application/vnd.ms-office.chartcolorstyle+xml"/>
  <Override PartName="/word/theme/themeOverride4.xml" ContentType="application/vnd.openxmlformats-officedocument.themeOverride+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1F88F076" w14:textId="23B6EA87" w:rsidR="00E82E67" w:rsidRPr="00B657F5" w:rsidRDefault="21FC3545" w:rsidP="0014793E">
      <w:pPr>
        <w:jc w:val="both"/>
        <w:rPr>
          <w:rFonts w:eastAsia="Calibri" w:cstheme="minorHAnsi"/>
          <w:color w:val="000000" w:themeColor="text1"/>
        </w:rPr>
      </w:pPr>
      <w:r w:rsidRPr="00B657F5">
        <w:rPr>
          <w:rFonts w:eastAsia="Calibri" w:cstheme="minorHAnsi"/>
          <w:b/>
          <w:bCs/>
          <w:color w:val="000000" w:themeColor="text1"/>
        </w:rPr>
        <w:t>The Living Wage Foundation’s Submission to the Low Pay Commission Consultation: 2023</w:t>
      </w:r>
    </w:p>
    <w:p w14:paraId="35A4EFEA" w14:textId="1DA5A1B5" w:rsidR="00E82E67" w:rsidRPr="00B657F5" w:rsidRDefault="00E82E67" w:rsidP="0014793E">
      <w:pPr>
        <w:jc w:val="both"/>
        <w:rPr>
          <w:rFonts w:eastAsia="Calibri" w:cstheme="minorHAnsi"/>
          <w:color w:val="000000" w:themeColor="text1"/>
        </w:rPr>
      </w:pPr>
    </w:p>
    <w:p w14:paraId="61BF67F9" w14:textId="5E732E30" w:rsidR="00E82E67" w:rsidRPr="00096FA0" w:rsidRDefault="21FC3545" w:rsidP="0014793E">
      <w:pPr>
        <w:jc w:val="both"/>
        <w:rPr>
          <w:rFonts w:eastAsia="Calibri" w:cstheme="minorHAnsi"/>
          <w:color w:val="000000" w:themeColor="text1"/>
        </w:rPr>
      </w:pPr>
      <w:r w:rsidRPr="00096FA0">
        <w:rPr>
          <w:rFonts w:eastAsia="Calibri" w:cstheme="minorHAnsi"/>
          <w:b/>
          <w:bCs/>
          <w:color w:val="000000" w:themeColor="text1"/>
        </w:rPr>
        <w:t xml:space="preserve">Executive Summary </w:t>
      </w:r>
    </w:p>
    <w:p w14:paraId="5E05F232" w14:textId="771D0DFF" w:rsidR="00E82E67" w:rsidRPr="00B657F5" w:rsidRDefault="21FC3545" w:rsidP="0014793E">
      <w:pPr>
        <w:jc w:val="both"/>
        <w:rPr>
          <w:rFonts w:eastAsia="Calibri"/>
          <w:color w:val="000000" w:themeColor="text1"/>
        </w:rPr>
      </w:pPr>
      <w:r w:rsidRPr="7B3FA007">
        <w:rPr>
          <w:rFonts w:eastAsia="Calibri"/>
          <w:color w:val="000000" w:themeColor="text1"/>
        </w:rPr>
        <w:t>As inflation rises to the highest it has been in over 40 years, the importance of wages based on the cost of living has never been greater. The real Living Wage</w:t>
      </w:r>
      <w:r w:rsidR="07A16722" w:rsidRPr="7B3FA007">
        <w:rPr>
          <w:rFonts w:eastAsia="Calibri"/>
          <w:color w:val="000000" w:themeColor="text1"/>
        </w:rPr>
        <w:t xml:space="preserve"> (RLW)</w:t>
      </w:r>
      <w:r w:rsidR="2A6BD2C5" w:rsidRPr="7B3FA007">
        <w:rPr>
          <w:rFonts w:eastAsia="Calibri"/>
          <w:color w:val="000000" w:themeColor="text1"/>
        </w:rPr>
        <w:t>,</w:t>
      </w:r>
      <w:r w:rsidRPr="7B3FA007">
        <w:rPr>
          <w:rFonts w:eastAsia="Calibri"/>
          <w:color w:val="000000" w:themeColor="text1"/>
        </w:rPr>
        <w:t xml:space="preserve"> as set by the Living Wage Foundation, remains the only UK wage rate calculated based on the cost of living. In response to the current cost of living crisis, the Living Wage Foundation brought the</w:t>
      </w:r>
      <w:r w:rsidR="00AD53F0" w:rsidRPr="7B3FA007">
        <w:rPr>
          <w:rFonts w:eastAsia="Calibri"/>
          <w:color w:val="000000" w:themeColor="text1"/>
        </w:rPr>
        <w:t xml:space="preserve"> annual</w:t>
      </w:r>
      <w:r w:rsidRPr="7B3FA007">
        <w:rPr>
          <w:rFonts w:eastAsia="Calibri"/>
          <w:color w:val="000000" w:themeColor="text1"/>
        </w:rPr>
        <w:t xml:space="preserve"> announcement of its 2022-23 Living Wage rates </w:t>
      </w:r>
      <w:r w:rsidR="00AD53F0" w:rsidRPr="7B3FA007">
        <w:rPr>
          <w:rFonts w:eastAsia="Calibri"/>
          <w:color w:val="000000" w:themeColor="text1"/>
        </w:rPr>
        <w:t xml:space="preserve">forward </w:t>
      </w:r>
      <w:r w:rsidRPr="7B3FA007">
        <w:rPr>
          <w:rFonts w:eastAsia="Calibri"/>
          <w:color w:val="000000" w:themeColor="text1"/>
        </w:rPr>
        <w:t xml:space="preserve">to late September, with its highest ever percentage increase reflecting the steep rise in the cost of living. </w:t>
      </w:r>
    </w:p>
    <w:p w14:paraId="3D622ACF" w14:textId="67CFB847" w:rsidR="00E82E67" w:rsidRPr="00B657F5" w:rsidRDefault="03F5ECF0" w:rsidP="0014793E">
      <w:pPr>
        <w:jc w:val="both"/>
        <w:rPr>
          <w:rFonts w:eastAsia="Calibri"/>
          <w:color w:val="000000" w:themeColor="text1"/>
        </w:rPr>
      </w:pPr>
      <w:r w:rsidRPr="2060413D">
        <w:rPr>
          <w:rFonts w:eastAsia="Calibri"/>
          <w:color w:val="000000" w:themeColor="text1"/>
        </w:rPr>
        <w:t xml:space="preserve">Over 12,500 employers voluntarily pay the </w:t>
      </w:r>
      <w:r w:rsidR="765ACD6B" w:rsidRPr="66237DF2">
        <w:rPr>
          <w:rFonts w:eastAsia="Calibri"/>
          <w:color w:val="000000" w:themeColor="text1"/>
        </w:rPr>
        <w:t>RLW</w:t>
      </w:r>
      <w:r w:rsidRPr="2060413D">
        <w:rPr>
          <w:rFonts w:eastAsia="Calibri"/>
          <w:color w:val="000000" w:themeColor="text1"/>
        </w:rPr>
        <w:t xml:space="preserve">, committing to always paying their staff – including contracted workers – in line with the cost of living. Over </w:t>
      </w:r>
      <w:r w:rsidR="00CE6D3A">
        <w:rPr>
          <w:rFonts w:eastAsia="Calibri"/>
          <w:color w:val="000000" w:themeColor="text1"/>
        </w:rPr>
        <w:t>425</w:t>
      </w:r>
      <w:r w:rsidRPr="2060413D">
        <w:rPr>
          <w:rFonts w:eastAsia="Calibri"/>
          <w:color w:val="000000" w:themeColor="text1"/>
        </w:rPr>
        <w:t xml:space="preserve">,000 workers </w:t>
      </w:r>
      <w:r w:rsidR="006D3EFB">
        <w:rPr>
          <w:rFonts w:eastAsia="Calibri"/>
          <w:color w:val="000000" w:themeColor="text1"/>
        </w:rPr>
        <w:t xml:space="preserve">have been uplifted onto the </w:t>
      </w:r>
      <w:r w:rsidR="00061039">
        <w:rPr>
          <w:rFonts w:eastAsia="Calibri"/>
          <w:color w:val="000000" w:themeColor="text1"/>
        </w:rPr>
        <w:t xml:space="preserve">real </w:t>
      </w:r>
      <w:r w:rsidR="006D3EFB">
        <w:rPr>
          <w:rFonts w:eastAsia="Calibri"/>
          <w:color w:val="000000" w:themeColor="text1"/>
        </w:rPr>
        <w:t xml:space="preserve">Living Wage, with 1 in </w:t>
      </w:r>
      <w:r w:rsidR="00061039">
        <w:rPr>
          <w:rFonts w:eastAsia="Calibri"/>
          <w:color w:val="000000" w:themeColor="text1"/>
        </w:rPr>
        <w:t xml:space="preserve">9 </w:t>
      </w:r>
      <w:r w:rsidR="00194C1B">
        <w:rPr>
          <w:rFonts w:eastAsia="Calibri"/>
          <w:color w:val="000000" w:themeColor="text1"/>
        </w:rPr>
        <w:t>employees</w:t>
      </w:r>
      <w:r w:rsidR="00061039">
        <w:rPr>
          <w:rFonts w:eastAsia="Calibri"/>
          <w:color w:val="000000" w:themeColor="text1"/>
        </w:rPr>
        <w:t xml:space="preserve"> </w:t>
      </w:r>
      <w:r w:rsidRPr="2060413D">
        <w:rPr>
          <w:rFonts w:eastAsia="Calibri"/>
          <w:color w:val="000000" w:themeColor="text1"/>
        </w:rPr>
        <w:t xml:space="preserve">across the UK </w:t>
      </w:r>
      <w:r w:rsidR="00061039">
        <w:rPr>
          <w:rFonts w:eastAsia="Calibri"/>
          <w:color w:val="000000" w:themeColor="text1"/>
        </w:rPr>
        <w:t>now</w:t>
      </w:r>
      <w:r w:rsidRPr="2060413D">
        <w:rPr>
          <w:rFonts w:eastAsia="Calibri"/>
          <w:color w:val="000000" w:themeColor="text1"/>
        </w:rPr>
        <w:t xml:space="preserve"> </w:t>
      </w:r>
      <w:r w:rsidR="00DF6DF7">
        <w:rPr>
          <w:rFonts w:eastAsia="Calibri"/>
          <w:color w:val="000000" w:themeColor="text1"/>
        </w:rPr>
        <w:t xml:space="preserve">working for </w:t>
      </w:r>
      <w:r w:rsidR="00061039">
        <w:rPr>
          <w:rFonts w:eastAsia="Calibri"/>
          <w:color w:val="000000" w:themeColor="text1"/>
        </w:rPr>
        <w:t>an accredited Living Wage Employer.</w:t>
      </w:r>
      <w:r w:rsidRPr="2060413D">
        <w:rPr>
          <w:rFonts w:eastAsia="Calibri"/>
          <w:color w:val="000000" w:themeColor="text1"/>
        </w:rPr>
        <w:t xml:space="preserve"> Since the campaign began, over £2 billion has gone back into the pockets of low-paid workers. Research shows that the </w:t>
      </w:r>
      <w:r w:rsidR="765ACD6B" w:rsidRPr="66237DF2">
        <w:rPr>
          <w:rFonts w:eastAsia="Calibri"/>
          <w:color w:val="000000" w:themeColor="text1"/>
        </w:rPr>
        <w:t>RLW</w:t>
      </w:r>
      <w:r w:rsidRPr="2060413D">
        <w:rPr>
          <w:rFonts w:eastAsia="Calibri"/>
          <w:color w:val="000000" w:themeColor="text1"/>
        </w:rPr>
        <w:t xml:space="preserve"> is not just good for workers, but a higher minimum wage leads to business, economic, and societal benefits. </w:t>
      </w:r>
    </w:p>
    <w:p w14:paraId="6348A8A2" w14:textId="30F6B3BC" w:rsidR="00E82E67" w:rsidRPr="00B657F5" w:rsidRDefault="21FC3545" w:rsidP="0014793E">
      <w:pPr>
        <w:jc w:val="both"/>
        <w:rPr>
          <w:rFonts w:eastAsia="Calibri" w:cstheme="minorHAnsi"/>
          <w:color w:val="000000" w:themeColor="text1"/>
        </w:rPr>
      </w:pPr>
      <w:r w:rsidRPr="00B657F5">
        <w:rPr>
          <w:rFonts w:eastAsia="Calibri" w:cstheme="minorHAnsi"/>
          <w:color w:val="000000" w:themeColor="text1"/>
        </w:rPr>
        <w:t>The Living Wage Foundation has set out its responses to consultation questions below and our key recommendations are:</w:t>
      </w:r>
    </w:p>
    <w:p w14:paraId="705052B7" w14:textId="397F6F7C" w:rsidR="00E82E67" w:rsidRDefault="21FC3545" w:rsidP="0014793E">
      <w:pPr>
        <w:pStyle w:val="ListParagraph"/>
        <w:numPr>
          <w:ilvl w:val="0"/>
          <w:numId w:val="18"/>
        </w:numPr>
        <w:jc w:val="both"/>
        <w:rPr>
          <w:rFonts w:eastAsia="Calibri" w:cstheme="minorHAnsi"/>
          <w:color w:val="000000" w:themeColor="text1"/>
        </w:rPr>
      </w:pPr>
      <w:r w:rsidRPr="00B657F5">
        <w:rPr>
          <w:rFonts w:eastAsia="Calibri" w:cstheme="minorHAnsi"/>
          <w:color w:val="000000" w:themeColor="text1"/>
        </w:rPr>
        <w:t>The Living Wage Foundation supports a strong minimum wage and would encourage the Low Pay Commission to continue to raise the National Minimum Wage to equal to two-thirds of median earnings by 2024.</w:t>
      </w:r>
    </w:p>
    <w:p w14:paraId="2B1A1133" w14:textId="77777777" w:rsidR="0090766A" w:rsidRPr="0090766A" w:rsidRDefault="0090766A" w:rsidP="0014793E">
      <w:pPr>
        <w:pStyle w:val="ListParagraph"/>
        <w:jc w:val="both"/>
        <w:rPr>
          <w:rFonts w:eastAsia="Calibri" w:cstheme="minorHAnsi"/>
          <w:color w:val="000000" w:themeColor="text1"/>
        </w:rPr>
      </w:pPr>
    </w:p>
    <w:p w14:paraId="2881A81E" w14:textId="06D34DC6" w:rsidR="00E82E67" w:rsidRPr="00B657F5" w:rsidRDefault="21FC3545" w:rsidP="0014793E">
      <w:pPr>
        <w:pStyle w:val="ListParagraph"/>
        <w:numPr>
          <w:ilvl w:val="0"/>
          <w:numId w:val="18"/>
        </w:numPr>
        <w:jc w:val="both"/>
        <w:rPr>
          <w:rFonts w:eastAsia="Calibri" w:cstheme="minorHAnsi"/>
          <w:color w:val="000000" w:themeColor="text1"/>
        </w:rPr>
      </w:pPr>
      <w:r w:rsidRPr="00B657F5">
        <w:rPr>
          <w:rFonts w:eastAsia="Calibri" w:cstheme="minorHAnsi"/>
          <w:color w:val="000000" w:themeColor="text1"/>
        </w:rPr>
        <w:t>The Living Wage Foundation supports the removal of the Apprentice Rate and would encourage the Low Pay Commission to instead mandate that apprentices are paid at least the National Minimum Wage/Living Wage relevant to their age, regardless of their year of study.</w:t>
      </w:r>
    </w:p>
    <w:p w14:paraId="12D05E8F" w14:textId="66B60585" w:rsidR="00E82E67" w:rsidRDefault="00E82E67" w:rsidP="0014793E">
      <w:pPr>
        <w:jc w:val="both"/>
        <w:rPr>
          <w:rFonts w:eastAsia="Arial"/>
          <w:b/>
          <w:color w:val="000000" w:themeColor="text1"/>
          <w:lang w:val="en-GB"/>
        </w:rPr>
      </w:pPr>
    </w:p>
    <w:p w14:paraId="503A203E" w14:textId="1F13248B" w:rsidR="00E82E67" w:rsidRPr="00096FA0" w:rsidRDefault="00096FA0" w:rsidP="0014793E">
      <w:pPr>
        <w:jc w:val="both"/>
        <w:rPr>
          <w:rFonts w:eastAsia="Arial"/>
          <w:b/>
          <w:color w:val="000000" w:themeColor="text1"/>
        </w:rPr>
      </w:pPr>
      <w:r w:rsidRPr="3832E67E">
        <w:rPr>
          <w:rFonts w:eastAsia="Arial"/>
          <w:b/>
          <w:color w:val="000000" w:themeColor="text1"/>
          <w:lang w:val="en-GB"/>
        </w:rPr>
        <w:t xml:space="preserve">Q2: </w:t>
      </w:r>
      <w:r w:rsidR="21FC3545" w:rsidRPr="3832E67E">
        <w:rPr>
          <w:rFonts w:eastAsia="Arial"/>
          <w:b/>
          <w:color w:val="000000" w:themeColor="text1"/>
          <w:lang w:val="en-GB"/>
        </w:rPr>
        <w:t xml:space="preserve">What has been the impact of the National Living Wage in the past year, including the rise to £10.42? Our critical interest is in its effects on employment, </w:t>
      </w:r>
      <w:proofErr w:type="gramStart"/>
      <w:r w:rsidR="21FC3545" w:rsidRPr="3832E67E">
        <w:rPr>
          <w:rFonts w:eastAsia="Arial"/>
          <w:b/>
          <w:color w:val="000000" w:themeColor="text1"/>
          <w:lang w:val="en-GB"/>
        </w:rPr>
        <w:t>hours</w:t>
      </w:r>
      <w:proofErr w:type="gramEnd"/>
      <w:r w:rsidR="21FC3545" w:rsidRPr="3832E67E">
        <w:rPr>
          <w:rFonts w:eastAsia="Arial"/>
          <w:b/>
          <w:color w:val="000000" w:themeColor="text1"/>
          <w:lang w:val="en-GB"/>
        </w:rPr>
        <w:t xml:space="preserve"> and earnings?</w:t>
      </w:r>
    </w:p>
    <w:p w14:paraId="07F4FBB3" w14:textId="6E335936" w:rsidR="00E82E67" w:rsidRPr="00B657F5" w:rsidRDefault="06FDAC1D" w:rsidP="0014793E">
      <w:pPr>
        <w:jc w:val="both"/>
        <w:rPr>
          <w:rFonts w:eastAsia="Arial"/>
          <w:color w:val="000000" w:themeColor="text1"/>
        </w:rPr>
      </w:pPr>
      <w:r w:rsidRPr="10860931">
        <w:rPr>
          <w:rFonts w:eastAsia="Arial"/>
          <w:color w:val="000000" w:themeColor="text1"/>
          <w:lang w:val="en-GB"/>
        </w:rPr>
        <w:t xml:space="preserve">The National Living Wage (NLW) has had a significant impact on the scale of low pay in the UK – as defined by being paid less than the </w:t>
      </w:r>
      <w:r w:rsidR="73AB9D0A" w:rsidRPr="1E924D87">
        <w:rPr>
          <w:rFonts w:eastAsia="Arial"/>
          <w:color w:val="000000" w:themeColor="text1"/>
          <w:lang w:val="en-GB"/>
        </w:rPr>
        <w:t>RLW</w:t>
      </w:r>
      <w:r w:rsidRPr="1E924D87">
        <w:rPr>
          <w:rFonts w:eastAsia="Arial"/>
          <w:color w:val="000000" w:themeColor="text1"/>
          <w:lang w:val="en-GB"/>
        </w:rPr>
        <w:t>.</w:t>
      </w:r>
      <w:r w:rsidRPr="10860931">
        <w:rPr>
          <w:rFonts w:eastAsia="Arial"/>
          <w:color w:val="000000" w:themeColor="text1"/>
          <w:lang w:val="en-GB"/>
        </w:rPr>
        <w:t xml:space="preserve"> Our analysis shows the increased convergence between the NLW and the </w:t>
      </w:r>
      <w:r w:rsidR="73AB9D0A" w:rsidRPr="1E924D87">
        <w:rPr>
          <w:rFonts w:eastAsia="Arial"/>
          <w:color w:val="000000" w:themeColor="text1"/>
          <w:lang w:val="en-GB"/>
        </w:rPr>
        <w:t>RLW</w:t>
      </w:r>
      <w:r w:rsidRPr="10860931">
        <w:rPr>
          <w:rFonts w:eastAsia="Arial"/>
          <w:color w:val="000000" w:themeColor="text1"/>
          <w:lang w:val="en-GB"/>
        </w:rPr>
        <w:t xml:space="preserve"> over recent years has resulted in fewer jobs being low paid. For example, in April 2021, the difference between the NLW and the </w:t>
      </w:r>
      <w:r w:rsidR="73AB9D0A" w:rsidRPr="1E924D87">
        <w:rPr>
          <w:rFonts w:eastAsia="Arial"/>
          <w:color w:val="000000" w:themeColor="text1"/>
          <w:lang w:val="en-GB"/>
        </w:rPr>
        <w:t>RLW</w:t>
      </w:r>
      <w:r w:rsidRPr="10860931">
        <w:rPr>
          <w:rFonts w:eastAsia="Arial"/>
          <w:color w:val="000000" w:themeColor="text1"/>
          <w:lang w:val="en-GB"/>
        </w:rPr>
        <w:t xml:space="preserve"> rate fell to 59 pence an hour, and that year saw the number of low paid jobs fall to 4.8m, and the proportion </w:t>
      </w:r>
      <w:r w:rsidR="312C8906" w:rsidRPr="10860931">
        <w:rPr>
          <w:rFonts w:eastAsia="Arial"/>
          <w:color w:val="000000" w:themeColor="text1"/>
          <w:lang w:val="en-GB"/>
        </w:rPr>
        <w:t xml:space="preserve">of </w:t>
      </w:r>
      <w:r w:rsidRPr="10860931">
        <w:rPr>
          <w:rFonts w:eastAsia="Arial"/>
          <w:color w:val="000000" w:themeColor="text1"/>
          <w:lang w:val="en-GB"/>
        </w:rPr>
        <w:t>low paid jobs drop to 17.1 per cent – both of which were record lows. The following year, difference between the two rates fell to 40p an hour, and as expected, this saw the number and proportion of low paid fall drastically – to 3.7m and 12.2 per cent respectively.</w:t>
      </w:r>
      <w:r w:rsidR="00CD6645">
        <w:rPr>
          <w:rStyle w:val="FootnoteReference"/>
          <w:rFonts w:eastAsia="Arial"/>
          <w:color w:val="000000" w:themeColor="text1"/>
          <w:lang w:val="en-GB"/>
        </w:rPr>
        <w:footnoteReference w:id="2"/>
      </w:r>
      <w:r w:rsidRPr="10860931">
        <w:rPr>
          <w:rFonts w:eastAsia="Arial"/>
          <w:color w:val="000000" w:themeColor="text1"/>
          <w:lang w:val="en-GB"/>
        </w:rPr>
        <w:t xml:space="preserve"> </w:t>
      </w:r>
    </w:p>
    <w:p w14:paraId="1582A9C0" w14:textId="0B80E332" w:rsidR="00E82E67" w:rsidRPr="00B657F5" w:rsidRDefault="06FDAC1D" w:rsidP="0014793E">
      <w:pPr>
        <w:jc w:val="both"/>
        <w:rPr>
          <w:rFonts w:eastAsia="Arial"/>
          <w:color w:val="000000" w:themeColor="text1"/>
        </w:rPr>
      </w:pPr>
      <w:r w:rsidRPr="10860931">
        <w:rPr>
          <w:rFonts w:eastAsia="Arial"/>
          <w:color w:val="000000" w:themeColor="text1"/>
          <w:lang w:val="en-GB"/>
        </w:rPr>
        <w:t xml:space="preserve">The decline in low paid jobs over recent years provides further evidence of the minimum wage </w:t>
      </w:r>
      <w:r w:rsidR="00345B34">
        <w:rPr>
          <w:rFonts w:eastAsia="Arial"/>
          <w:color w:val="000000" w:themeColor="text1"/>
          <w:lang w:val="en-GB"/>
        </w:rPr>
        <w:t>‘</w:t>
      </w:r>
      <w:r w:rsidRPr="10860931">
        <w:rPr>
          <w:rFonts w:eastAsia="Arial"/>
          <w:color w:val="000000" w:themeColor="text1"/>
          <w:lang w:val="en-GB"/>
        </w:rPr>
        <w:t xml:space="preserve">ripple </w:t>
      </w:r>
      <w:proofErr w:type="gramStart"/>
      <w:r w:rsidRPr="10860931">
        <w:rPr>
          <w:rFonts w:eastAsia="Arial"/>
          <w:color w:val="000000" w:themeColor="text1"/>
          <w:lang w:val="en-GB"/>
        </w:rPr>
        <w:t>effects’</w:t>
      </w:r>
      <w:proofErr w:type="gramEnd"/>
      <w:r w:rsidRPr="10860931">
        <w:rPr>
          <w:rFonts w:eastAsia="Arial"/>
          <w:color w:val="000000" w:themeColor="text1"/>
          <w:lang w:val="en-GB"/>
        </w:rPr>
        <w:t xml:space="preserve">. Minimum wage ripple effects describe the </w:t>
      </w:r>
      <w:r w:rsidR="7E9EFE6B" w:rsidRPr="10860931">
        <w:rPr>
          <w:rFonts w:eastAsia="Arial"/>
          <w:color w:val="000000" w:themeColor="text1"/>
          <w:lang w:val="en-GB"/>
        </w:rPr>
        <w:t>knock-on</w:t>
      </w:r>
      <w:r w:rsidRPr="10860931">
        <w:rPr>
          <w:rFonts w:eastAsia="Arial"/>
          <w:color w:val="000000" w:themeColor="text1"/>
          <w:lang w:val="en-GB"/>
        </w:rPr>
        <w:t xml:space="preserve"> impacts of increases to the wage floor for workers further up the pay distribution, with workers paid above the minimum wage typically receiving a </w:t>
      </w:r>
      <w:r w:rsidRPr="10860931">
        <w:rPr>
          <w:rFonts w:eastAsia="Arial"/>
          <w:color w:val="000000" w:themeColor="text1"/>
          <w:lang w:val="en-GB"/>
        </w:rPr>
        <w:lastRenderedPageBreak/>
        <w:t>pay increase when the minimum wage increases as employer’s look to maintain wage differentials.</w:t>
      </w:r>
      <w:r w:rsidR="0033437F" w:rsidRPr="10860931">
        <w:rPr>
          <w:rStyle w:val="FootnoteReference"/>
          <w:rFonts w:eastAsia="Arial"/>
          <w:color w:val="000000" w:themeColor="text1"/>
          <w:lang w:val="en-GB"/>
        </w:rPr>
        <w:footnoteReference w:id="3"/>
      </w:r>
      <w:r w:rsidR="413875BB" w:rsidRPr="10860931">
        <w:rPr>
          <w:rFonts w:eastAsia="Arial"/>
          <w:color w:val="000000" w:themeColor="text1"/>
          <w:lang w:val="en-GB"/>
        </w:rPr>
        <w:t xml:space="preserve"> </w:t>
      </w:r>
      <w:r w:rsidRPr="10860931">
        <w:rPr>
          <w:rFonts w:eastAsia="Arial"/>
          <w:color w:val="000000" w:themeColor="text1"/>
          <w:lang w:val="en-GB"/>
        </w:rPr>
        <w:t>Recent evidence suggests the ripple effect of the minimum wage stretches all the way to the 50</w:t>
      </w:r>
      <w:r w:rsidRPr="10860931">
        <w:rPr>
          <w:rFonts w:eastAsia="Arial"/>
          <w:color w:val="000000" w:themeColor="text1"/>
          <w:vertAlign w:val="superscript"/>
          <w:lang w:val="en-GB"/>
        </w:rPr>
        <w:t>th</w:t>
      </w:r>
      <w:r w:rsidRPr="10860931">
        <w:rPr>
          <w:rFonts w:eastAsia="Arial"/>
          <w:color w:val="000000" w:themeColor="text1"/>
          <w:lang w:val="en-GB"/>
        </w:rPr>
        <w:t xml:space="preserve"> percentile earners, with those from the 30</w:t>
      </w:r>
      <w:r w:rsidRPr="10860931">
        <w:rPr>
          <w:rFonts w:eastAsia="Arial"/>
          <w:color w:val="000000" w:themeColor="text1"/>
          <w:vertAlign w:val="superscript"/>
          <w:lang w:val="en-GB"/>
        </w:rPr>
        <w:t>th</w:t>
      </w:r>
      <w:r w:rsidRPr="10860931">
        <w:rPr>
          <w:rFonts w:eastAsia="Arial"/>
          <w:color w:val="000000" w:themeColor="text1"/>
          <w:lang w:val="en-GB"/>
        </w:rPr>
        <w:t xml:space="preserve"> percentile and below experiencing ‘strong’ wage growth as the minimum wage increases in areas with a high presence of workers earning the minimum wage.</w:t>
      </w:r>
      <w:r w:rsidR="0033437F" w:rsidRPr="10860931">
        <w:rPr>
          <w:rStyle w:val="FootnoteReference"/>
          <w:rFonts w:eastAsia="Arial"/>
          <w:color w:val="000000" w:themeColor="text1"/>
          <w:lang w:val="en-GB"/>
        </w:rPr>
        <w:footnoteReference w:id="4"/>
      </w:r>
      <w:r w:rsidR="413875BB" w:rsidRPr="10860931">
        <w:rPr>
          <w:rFonts w:eastAsia="Arial"/>
          <w:color w:val="000000" w:themeColor="text1"/>
          <w:lang w:val="en-GB"/>
        </w:rPr>
        <w:t xml:space="preserve"> </w:t>
      </w:r>
      <w:r w:rsidRPr="10860931">
        <w:rPr>
          <w:rFonts w:eastAsia="Arial"/>
          <w:color w:val="000000" w:themeColor="text1"/>
          <w:lang w:val="en-GB"/>
        </w:rPr>
        <w:t xml:space="preserve">This has ramifications for the number and proportion of jobs paid below the Living Wage. With the </w:t>
      </w:r>
      <w:r w:rsidR="73AB9D0A" w:rsidRPr="10860931">
        <w:rPr>
          <w:rFonts w:eastAsia="Arial"/>
          <w:color w:val="000000" w:themeColor="text1"/>
          <w:lang w:val="en-GB"/>
        </w:rPr>
        <w:t>RLW</w:t>
      </w:r>
      <w:r w:rsidRPr="10860931">
        <w:rPr>
          <w:rFonts w:eastAsia="Arial"/>
          <w:color w:val="000000" w:themeColor="text1"/>
          <w:lang w:val="en-GB"/>
        </w:rPr>
        <w:t xml:space="preserve"> typically being around the hourly pay rate of the lowest 10-25 per cent of earners in the UK, it is within the windfall of the minimum wage ripple effect. </w:t>
      </w:r>
    </w:p>
    <w:p w14:paraId="0719CC7F" w14:textId="4A5AB2D6" w:rsidR="00E82E67" w:rsidRPr="00B657F5" w:rsidRDefault="21FC3545" w:rsidP="0014793E">
      <w:pPr>
        <w:jc w:val="both"/>
        <w:rPr>
          <w:rFonts w:eastAsia="Arial"/>
          <w:color w:val="000000" w:themeColor="text1"/>
        </w:rPr>
      </w:pPr>
      <w:r w:rsidRPr="3E1B1B34">
        <w:rPr>
          <w:rFonts w:eastAsia="Arial"/>
          <w:color w:val="000000" w:themeColor="text1"/>
          <w:lang w:val="en-GB"/>
        </w:rPr>
        <w:t>Looking specifically at the April 2023 NLW increase to £10.42, according to our projections, this will also have a significant impact on the number and proportion of low paid jobs. For example, in October 2022 we forecast</w:t>
      </w:r>
      <w:r w:rsidR="00DF6DF7">
        <w:rPr>
          <w:rFonts w:eastAsia="Arial"/>
          <w:color w:val="000000" w:themeColor="text1"/>
          <w:lang w:val="en-GB"/>
        </w:rPr>
        <w:t xml:space="preserve"> </w:t>
      </w:r>
      <w:r w:rsidRPr="3E1B1B34">
        <w:rPr>
          <w:rFonts w:eastAsia="Arial"/>
          <w:color w:val="000000" w:themeColor="text1"/>
          <w:lang w:val="en-GB"/>
        </w:rPr>
        <w:t>that in 2023, 18.5 per cent of all employee jobs would be low paid, 5.1m in total.</w:t>
      </w:r>
      <w:r w:rsidR="0033437F" w:rsidRPr="3E1B1B34">
        <w:rPr>
          <w:rStyle w:val="FootnoteReference"/>
          <w:rFonts w:eastAsia="Arial"/>
          <w:color w:val="000000" w:themeColor="text1"/>
          <w:lang w:val="en-GB"/>
        </w:rPr>
        <w:footnoteReference w:id="5"/>
      </w:r>
      <w:r w:rsidRPr="3E1B1B34">
        <w:rPr>
          <w:rFonts w:eastAsia="Arial"/>
          <w:color w:val="000000" w:themeColor="text1"/>
          <w:lang w:val="en-GB"/>
        </w:rPr>
        <w:t xml:space="preserve"> At the time the analysis was conducted the April 2023 NLW increase had not yet been announced, and so we used the Office for Budgetary Responsibilities’ (OBR’s) projected rate 2023 NLW rate of £9.97</w:t>
      </w:r>
      <w:r w:rsidR="0033437F" w:rsidRPr="3E1B1B34">
        <w:rPr>
          <w:rStyle w:val="FootnoteReference"/>
          <w:rFonts w:eastAsia="Arial"/>
          <w:color w:val="000000" w:themeColor="text1"/>
          <w:lang w:val="en-GB"/>
        </w:rPr>
        <w:footnoteReference w:id="6"/>
      </w:r>
      <w:r w:rsidRPr="3E1B1B34">
        <w:rPr>
          <w:rFonts w:eastAsia="Arial"/>
          <w:color w:val="000000" w:themeColor="text1"/>
          <w:lang w:val="en-GB"/>
        </w:rPr>
        <w:t xml:space="preserve"> to inform the forecast, alongside numerous other indicators such as median wage growth, wage growth across the income gradient, and forecasted jobs growth. We have since redone this analysis using the £10.42 Living Wage rate</w:t>
      </w:r>
      <w:r w:rsidR="00EF5EAC">
        <w:rPr>
          <w:rFonts w:eastAsia="Arial"/>
          <w:color w:val="000000" w:themeColor="text1"/>
          <w:lang w:val="en-GB"/>
        </w:rPr>
        <w:t xml:space="preserve"> </w:t>
      </w:r>
      <w:r w:rsidR="00EF5EAC" w:rsidRPr="3E1B1B34">
        <w:rPr>
          <w:rFonts w:eastAsia="Arial"/>
          <w:color w:val="000000" w:themeColor="text1"/>
          <w:lang w:val="en-GB"/>
        </w:rPr>
        <w:t>(outlined in Figure 1),</w:t>
      </w:r>
      <w:r w:rsidRPr="3E1B1B34">
        <w:rPr>
          <w:rFonts w:eastAsia="Arial"/>
          <w:color w:val="000000" w:themeColor="text1"/>
          <w:lang w:val="en-GB"/>
        </w:rPr>
        <w:t xml:space="preserve"> alongside new estimates for median/distributional pay growth and the forecasted number and percentage of low paid jobs </w:t>
      </w:r>
      <w:proofErr w:type="gramStart"/>
      <w:r w:rsidRPr="3E1B1B34">
        <w:rPr>
          <w:rFonts w:eastAsia="Arial"/>
          <w:color w:val="000000" w:themeColor="text1"/>
          <w:lang w:val="en-GB"/>
        </w:rPr>
        <w:t>has</w:t>
      </w:r>
      <w:proofErr w:type="gramEnd"/>
      <w:r w:rsidRPr="3E1B1B34">
        <w:rPr>
          <w:rFonts w:eastAsia="Arial"/>
          <w:color w:val="000000" w:themeColor="text1"/>
          <w:lang w:val="en-GB"/>
        </w:rPr>
        <w:t xml:space="preserve"> decreased from 18.5 per cent and 5.1m to 15.7 per cent and 4.3m respectively. </w:t>
      </w:r>
    </w:p>
    <w:p w14:paraId="4345AD4B" w14:textId="67A185E9" w:rsidR="00086DE3" w:rsidRDefault="00C0426C" w:rsidP="0014793E">
      <w:pPr>
        <w:spacing w:after="0"/>
        <w:jc w:val="both"/>
        <w:rPr>
          <w:rFonts w:eastAsia="Arial"/>
          <w:i/>
          <w:color w:val="000000" w:themeColor="text1"/>
          <w:sz w:val="24"/>
          <w:szCs w:val="24"/>
          <w:lang w:val="en-GB"/>
        </w:rPr>
      </w:pPr>
      <w:r w:rsidRPr="3E1B1B34">
        <w:rPr>
          <w:rFonts w:eastAsia="Arial"/>
          <w:b/>
          <w:color w:val="000000" w:themeColor="text1"/>
          <w:sz w:val="24"/>
          <w:szCs w:val="24"/>
          <w:lang w:val="en-GB"/>
        </w:rPr>
        <w:t>Figure 1:</w:t>
      </w:r>
      <w:r w:rsidRPr="3E1B1B34">
        <w:rPr>
          <w:rFonts w:eastAsia="Arial"/>
          <w:color w:val="000000" w:themeColor="text1"/>
          <w:sz w:val="24"/>
          <w:szCs w:val="24"/>
          <w:lang w:val="en-GB"/>
        </w:rPr>
        <w:t xml:space="preserve"> </w:t>
      </w:r>
      <w:r w:rsidRPr="3E1B1B34">
        <w:rPr>
          <w:rFonts w:eastAsia="Arial"/>
          <w:i/>
          <w:color w:val="000000" w:themeColor="text1"/>
          <w:sz w:val="24"/>
          <w:szCs w:val="24"/>
          <w:lang w:val="en-GB"/>
        </w:rPr>
        <w:t>Employee jobs paid below the Living Wage: UK, 2012-2022 (including forecast for 2023):</w:t>
      </w:r>
    </w:p>
    <w:p w14:paraId="06D4FEDD" w14:textId="3C7CCC27" w:rsidR="00EA5B58" w:rsidRDefault="00EA5B58" w:rsidP="0014793E">
      <w:pPr>
        <w:spacing w:after="0"/>
        <w:jc w:val="both"/>
        <w:rPr>
          <w:rFonts w:eastAsia="Arial"/>
          <w:i/>
          <w:color w:val="000000" w:themeColor="text1"/>
          <w:sz w:val="24"/>
          <w:szCs w:val="24"/>
        </w:rPr>
      </w:pPr>
      <w:r>
        <w:rPr>
          <w:noProof/>
        </w:rPr>
        <w:lastRenderedPageBreak/>
        <w:drawing>
          <wp:inline distT="0" distB="0" distL="0" distR="0" wp14:anchorId="1AB0CAB6" wp14:editId="6FC98BB2">
            <wp:extent cx="5943600" cy="3160059"/>
            <wp:effectExtent l="0" t="0" r="0" b="2540"/>
            <wp:docPr id="3" name="Chart 3">
              <a:extLst xmlns:a="http://schemas.openxmlformats.org/drawingml/2006/main">
                <a:ext uri="{FF2B5EF4-FFF2-40B4-BE49-F238E27FC236}">
                  <a16:creationId xmlns:a16="http://schemas.microsoft.com/office/drawing/2014/main" id="{37F3F679-8944-CD2E-5151-BA83BFF5FB7D}"/>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1"/>
              </a:graphicData>
            </a:graphic>
          </wp:inline>
        </w:drawing>
      </w:r>
    </w:p>
    <w:p w14:paraId="35B1F6EB" w14:textId="05D333D0" w:rsidR="00C0426C" w:rsidRPr="00086DE3" w:rsidRDefault="21FC3545" w:rsidP="0014793E">
      <w:pPr>
        <w:spacing w:after="0"/>
        <w:jc w:val="both"/>
        <w:rPr>
          <w:rFonts w:eastAsia="Arial"/>
          <w:i/>
          <w:color w:val="000000" w:themeColor="text1"/>
          <w:sz w:val="24"/>
          <w:szCs w:val="24"/>
        </w:rPr>
      </w:pPr>
      <w:r w:rsidRPr="00C0426C">
        <w:rPr>
          <w:rFonts w:eastAsia="Arial"/>
          <w:b/>
          <w:i/>
          <w:color w:val="000000" w:themeColor="text1"/>
          <w:sz w:val="18"/>
          <w:szCs w:val="18"/>
          <w:lang w:val="en-GB"/>
        </w:rPr>
        <w:t>Sou</w:t>
      </w:r>
      <w:r w:rsidR="00EA5B58">
        <w:rPr>
          <w:rFonts w:eastAsia="Arial"/>
          <w:b/>
          <w:i/>
          <w:color w:val="000000" w:themeColor="text1"/>
          <w:sz w:val="18"/>
          <w:szCs w:val="18"/>
          <w:lang w:val="en-GB"/>
        </w:rPr>
        <w:t>r</w:t>
      </w:r>
      <w:r w:rsidRPr="00C0426C">
        <w:rPr>
          <w:rFonts w:eastAsia="Arial"/>
          <w:b/>
          <w:i/>
          <w:color w:val="000000" w:themeColor="text1"/>
          <w:sz w:val="18"/>
          <w:szCs w:val="18"/>
          <w:lang w:val="en-GB"/>
        </w:rPr>
        <w:t>ce:</w:t>
      </w:r>
      <w:r w:rsidRPr="00C0426C">
        <w:rPr>
          <w:rFonts w:eastAsia="Arial"/>
          <w:i/>
          <w:color w:val="000000" w:themeColor="text1"/>
          <w:sz w:val="18"/>
          <w:szCs w:val="18"/>
          <w:lang w:val="en-GB"/>
        </w:rPr>
        <w:t xml:space="preserve"> Living Wage Foundation analysis of ONS, Annual Survey of Hours and Earnings; ONS PAYE-RTI.</w:t>
      </w:r>
    </w:p>
    <w:p w14:paraId="5CAE0B3F" w14:textId="075A597C" w:rsidR="00E82E67" w:rsidRPr="00C0426C" w:rsidRDefault="21FC3545" w:rsidP="0014793E">
      <w:pPr>
        <w:spacing w:after="0"/>
        <w:jc w:val="both"/>
        <w:rPr>
          <w:rFonts w:eastAsia="Arial" w:cstheme="minorHAnsi"/>
          <w:i/>
          <w:color w:val="000000" w:themeColor="text1"/>
          <w:sz w:val="18"/>
          <w:szCs w:val="18"/>
        </w:rPr>
      </w:pPr>
      <w:r w:rsidRPr="00C0426C">
        <w:rPr>
          <w:rFonts w:eastAsia="Arial"/>
          <w:b/>
          <w:i/>
          <w:color w:val="000000" w:themeColor="text1"/>
          <w:sz w:val="18"/>
          <w:szCs w:val="18"/>
          <w:lang w:val="en-GB"/>
        </w:rPr>
        <w:t>Notes:</w:t>
      </w:r>
      <w:r w:rsidRPr="00C0426C">
        <w:rPr>
          <w:rFonts w:eastAsia="Arial"/>
          <w:i/>
          <w:color w:val="000000" w:themeColor="text1"/>
          <w:sz w:val="18"/>
          <w:szCs w:val="18"/>
          <w:lang w:val="en-GB"/>
        </w:rPr>
        <w:t xml:space="preserve"> Data for 2023 is forecasted. The forecast uses data new minimum wage rate, ONS PAYE-RTI data, and forecasts from Bank of England, </w:t>
      </w:r>
      <w:proofErr w:type="gramStart"/>
      <w:r w:rsidRPr="00C0426C">
        <w:rPr>
          <w:rFonts w:eastAsia="Arial"/>
          <w:i/>
          <w:color w:val="000000" w:themeColor="text1"/>
          <w:sz w:val="18"/>
          <w:szCs w:val="18"/>
          <w:lang w:val="en-GB"/>
        </w:rPr>
        <w:t>HMT</w:t>
      </w:r>
      <w:proofErr w:type="gramEnd"/>
      <w:r w:rsidRPr="00C0426C">
        <w:rPr>
          <w:rFonts w:eastAsia="Arial"/>
          <w:i/>
          <w:color w:val="000000" w:themeColor="text1"/>
          <w:sz w:val="18"/>
          <w:szCs w:val="18"/>
          <w:lang w:val="en-GB"/>
        </w:rPr>
        <w:t xml:space="preserve"> and OBR.</w:t>
      </w:r>
      <w:r w:rsidR="0033437F" w:rsidRPr="00C0426C">
        <w:rPr>
          <w:rStyle w:val="FootnoteReference"/>
          <w:rFonts w:eastAsia="Arial"/>
          <w:i/>
          <w:color w:val="000000" w:themeColor="text1"/>
          <w:sz w:val="18"/>
          <w:szCs w:val="18"/>
          <w:lang w:val="en-GB"/>
        </w:rPr>
        <w:footnoteReference w:id="7"/>
      </w:r>
    </w:p>
    <w:p w14:paraId="40C6F2AD" w14:textId="5A1DAE2F" w:rsidR="00E82E67" w:rsidRPr="00B657F5" w:rsidRDefault="00E82E67" w:rsidP="0014793E">
      <w:pPr>
        <w:spacing w:line="257" w:lineRule="auto"/>
        <w:jc w:val="both"/>
        <w:rPr>
          <w:rFonts w:eastAsia="Calibri" w:cstheme="minorHAnsi"/>
          <w:color w:val="000000" w:themeColor="text1"/>
        </w:rPr>
      </w:pPr>
    </w:p>
    <w:p w14:paraId="21949931" w14:textId="3635A561" w:rsidR="00E82E67" w:rsidRPr="00B657F5" w:rsidRDefault="21FC3545" w:rsidP="0014793E">
      <w:pPr>
        <w:spacing w:line="257" w:lineRule="auto"/>
        <w:jc w:val="both"/>
        <w:rPr>
          <w:rFonts w:eastAsia="Calibri"/>
          <w:color w:val="000000" w:themeColor="text1"/>
        </w:rPr>
      </w:pPr>
      <w:r w:rsidRPr="4A4D6C86">
        <w:rPr>
          <w:rFonts w:eastAsia="Calibri"/>
          <w:b/>
          <w:color w:val="000000" w:themeColor="text1"/>
        </w:rPr>
        <w:t>Q3: To what extent has the NLW affected different groups of workers, particularly those with protected characteristics (for example women, ethnic minorities</w:t>
      </w:r>
      <w:r w:rsidR="00CE6D3A" w:rsidRPr="4A4D6C86">
        <w:rPr>
          <w:rFonts w:eastAsia="Calibri"/>
          <w:b/>
          <w:color w:val="000000" w:themeColor="text1"/>
        </w:rPr>
        <w:t>,</w:t>
      </w:r>
      <w:r w:rsidRPr="4A4D6C86">
        <w:rPr>
          <w:rFonts w:eastAsia="Calibri"/>
          <w:b/>
          <w:color w:val="000000" w:themeColor="text1"/>
        </w:rPr>
        <w:t xml:space="preserve"> and those with disabilities) and migrant workers?</w:t>
      </w:r>
    </w:p>
    <w:p w14:paraId="5CE18B94" w14:textId="264CD08C" w:rsidR="00E82E67" w:rsidRPr="00B657F5" w:rsidRDefault="06FDAC1D" w:rsidP="0014793E">
      <w:pPr>
        <w:spacing w:line="257" w:lineRule="auto"/>
        <w:jc w:val="both"/>
        <w:rPr>
          <w:rFonts w:eastAsia="Calibri"/>
          <w:color w:val="000000" w:themeColor="text1"/>
        </w:rPr>
      </w:pPr>
      <w:r w:rsidRPr="10860931">
        <w:rPr>
          <w:rFonts w:eastAsia="Calibri"/>
          <w:color w:val="000000" w:themeColor="text1"/>
        </w:rPr>
        <w:t xml:space="preserve">Living Wage Foundation research has found that women, part-time </w:t>
      </w:r>
      <w:proofErr w:type="gramStart"/>
      <w:r w:rsidRPr="10860931">
        <w:rPr>
          <w:rFonts w:eastAsia="Calibri"/>
          <w:color w:val="000000" w:themeColor="text1"/>
        </w:rPr>
        <w:t>workers</w:t>
      </w:r>
      <w:proofErr w:type="gramEnd"/>
      <w:r w:rsidRPr="10860931">
        <w:rPr>
          <w:rFonts w:eastAsia="Calibri"/>
          <w:color w:val="000000" w:themeColor="text1"/>
        </w:rPr>
        <w:t xml:space="preserve"> and </w:t>
      </w:r>
      <w:r w:rsidR="0E6FA5C3" w:rsidRPr="10860931">
        <w:rPr>
          <w:rFonts w:eastAsia="Calibri"/>
          <w:color w:val="000000" w:themeColor="text1"/>
        </w:rPr>
        <w:t xml:space="preserve">those from </w:t>
      </w:r>
      <w:r w:rsidRPr="10860931">
        <w:rPr>
          <w:rFonts w:eastAsia="Calibri"/>
          <w:color w:val="000000" w:themeColor="text1"/>
        </w:rPr>
        <w:t>ethnic minorit</w:t>
      </w:r>
      <w:r w:rsidR="6646E8F9" w:rsidRPr="10860931">
        <w:rPr>
          <w:rFonts w:eastAsia="Calibri"/>
          <w:color w:val="000000" w:themeColor="text1"/>
        </w:rPr>
        <w:t xml:space="preserve">y </w:t>
      </w:r>
      <w:r w:rsidR="6646E8F9" w:rsidRPr="33D80F18">
        <w:rPr>
          <w:rFonts w:eastAsia="Calibri"/>
          <w:color w:val="000000" w:themeColor="text1"/>
        </w:rPr>
        <w:t>backgrounds</w:t>
      </w:r>
      <w:r w:rsidRPr="10860931">
        <w:rPr>
          <w:rFonts w:eastAsia="Calibri"/>
          <w:color w:val="000000" w:themeColor="text1"/>
        </w:rPr>
        <w:t xml:space="preserve"> are disproportionately affected by low pay.</w:t>
      </w:r>
      <w:r w:rsidRPr="33D80F18">
        <w:rPr>
          <w:rStyle w:val="FootnoteReference"/>
          <w:rFonts w:eastAsia="Calibri"/>
          <w:color w:val="000000" w:themeColor="text1"/>
        </w:rPr>
        <w:footnoteReference w:id="8"/>
      </w:r>
      <w:r w:rsidRPr="10860931">
        <w:rPr>
          <w:rFonts w:eastAsia="Calibri"/>
          <w:color w:val="000000" w:themeColor="text1"/>
        </w:rPr>
        <w:t xml:space="preserve"> </w:t>
      </w:r>
    </w:p>
    <w:p w14:paraId="3BFEBB50" w14:textId="2B658A53" w:rsidR="00E82E67" w:rsidRPr="00B657F5" w:rsidRDefault="21FC3545" w:rsidP="0014793E">
      <w:pPr>
        <w:pStyle w:val="ListParagraph"/>
        <w:numPr>
          <w:ilvl w:val="0"/>
          <w:numId w:val="16"/>
        </w:numPr>
        <w:jc w:val="both"/>
        <w:rPr>
          <w:rFonts w:eastAsia="Calibri" w:cstheme="minorHAnsi"/>
          <w:color w:val="000000" w:themeColor="text1"/>
        </w:rPr>
      </w:pPr>
      <w:r w:rsidRPr="00B657F5">
        <w:rPr>
          <w:rFonts w:eastAsia="Calibri" w:cstheme="minorHAnsi"/>
          <w:color w:val="000000" w:themeColor="text1"/>
        </w:rPr>
        <w:t xml:space="preserve">In 2022, 14.6 per cent of all jobs held by women were paid below the </w:t>
      </w:r>
      <w:r w:rsidR="73AB9D0A" w:rsidRPr="7B3FA007">
        <w:rPr>
          <w:rFonts w:eastAsia="Calibri"/>
          <w:color w:val="000000" w:themeColor="text1"/>
        </w:rPr>
        <w:t>RLW</w:t>
      </w:r>
      <w:r w:rsidRPr="00B657F5">
        <w:rPr>
          <w:rFonts w:eastAsia="Calibri" w:cstheme="minorHAnsi"/>
          <w:color w:val="000000" w:themeColor="text1"/>
        </w:rPr>
        <w:t xml:space="preserve">, compared to 9.9 per cent of jobs held by men. As a result, jobs held by women account for 59.4 per cent of all jobs paid below the </w:t>
      </w:r>
      <w:r w:rsidR="73AB9D0A" w:rsidRPr="7B3FA007">
        <w:rPr>
          <w:rFonts w:eastAsia="Calibri"/>
          <w:color w:val="000000" w:themeColor="text1"/>
        </w:rPr>
        <w:t>RLW</w:t>
      </w:r>
      <w:r w:rsidRPr="00B657F5">
        <w:rPr>
          <w:rFonts w:eastAsia="Calibri" w:cstheme="minorHAnsi"/>
          <w:color w:val="000000" w:themeColor="text1"/>
        </w:rPr>
        <w:t xml:space="preserve">. </w:t>
      </w:r>
    </w:p>
    <w:p w14:paraId="561D9C6A" w14:textId="6344DCEC" w:rsidR="00E82E67" w:rsidRPr="00B657F5" w:rsidRDefault="21FC3545" w:rsidP="0014793E">
      <w:pPr>
        <w:pStyle w:val="ListParagraph"/>
        <w:numPr>
          <w:ilvl w:val="0"/>
          <w:numId w:val="16"/>
        </w:numPr>
        <w:jc w:val="both"/>
        <w:rPr>
          <w:rFonts w:eastAsia="Calibri" w:cstheme="minorHAnsi"/>
          <w:color w:val="000000" w:themeColor="text1"/>
        </w:rPr>
      </w:pPr>
      <w:r w:rsidRPr="00B657F5">
        <w:rPr>
          <w:rFonts w:eastAsia="Calibri" w:cstheme="minorHAnsi"/>
          <w:color w:val="000000" w:themeColor="text1"/>
        </w:rPr>
        <w:t xml:space="preserve">Part-time jobs (26.3 per cent) were more likely to be paid below the </w:t>
      </w:r>
      <w:r w:rsidR="73AB9D0A" w:rsidRPr="7B3FA007">
        <w:rPr>
          <w:rFonts w:eastAsia="Calibri"/>
          <w:color w:val="000000" w:themeColor="text1"/>
        </w:rPr>
        <w:t>RLW</w:t>
      </w:r>
      <w:r w:rsidRPr="00B657F5">
        <w:rPr>
          <w:rFonts w:eastAsia="Calibri" w:cstheme="minorHAnsi"/>
          <w:color w:val="000000" w:themeColor="text1"/>
        </w:rPr>
        <w:t xml:space="preserve"> in 2022 than full-time jobs were (7.0 percent). </w:t>
      </w:r>
    </w:p>
    <w:p w14:paraId="3E2C81A0" w14:textId="08452C27" w:rsidR="00E82E67" w:rsidRPr="00B657F5" w:rsidRDefault="21FC3545" w:rsidP="0014793E">
      <w:pPr>
        <w:pStyle w:val="ListParagraph"/>
        <w:numPr>
          <w:ilvl w:val="0"/>
          <w:numId w:val="16"/>
        </w:numPr>
        <w:jc w:val="both"/>
        <w:rPr>
          <w:rFonts w:eastAsia="Calibri" w:cstheme="minorHAnsi"/>
          <w:color w:val="000000" w:themeColor="text1"/>
        </w:rPr>
      </w:pPr>
      <w:r w:rsidRPr="00B657F5">
        <w:rPr>
          <w:rFonts w:eastAsia="Calibri" w:cstheme="minorHAnsi"/>
          <w:color w:val="000000" w:themeColor="text1"/>
        </w:rPr>
        <w:t xml:space="preserve">Ethnic minorities were also disproportionately paid below the </w:t>
      </w:r>
      <w:r w:rsidR="73AB9D0A" w:rsidRPr="7B3FA007">
        <w:rPr>
          <w:rFonts w:eastAsia="Calibri"/>
          <w:color w:val="000000" w:themeColor="text1"/>
        </w:rPr>
        <w:t>RLW</w:t>
      </w:r>
      <w:r w:rsidRPr="7B3FA007">
        <w:rPr>
          <w:rFonts w:eastAsia="Calibri"/>
          <w:color w:val="000000" w:themeColor="text1"/>
        </w:rPr>
        <w:t>.</w:t>
      </w:r>
      <w:r w:rsidRPr="00B657F5">
        <w:rPr>
          <w:rFonts w:eastAsia="Calibri" w:cstheme="minorHAnsi"/>
          <w:color w:val="000000" w:themeColor="text1"/>
        </w:rPr>
        <w:t xml:space="preserve"> 33</w:t>
      </w:r>
      <w:r w:rsidR="00DF6DF7">
        <w:rPr>
          <w:rFonts w:eastAsia="Calibri" w:cstheme="minorHAnsi"/>
          <w:color w:val="000000" w:themeColor="text1"/>
        </w:rPr>
        <w:t xml:space="preserve"> per cent</w:t>
      </w:r>
      <w:r w:rsidRPr="00B657F5">
        <w:rPr>
          <w:rFonts w:eastAsia="Calibri" w:cstheme="minorHAnsi"/>
          <w:color w:val="000000" w:themeColor="text1"/>
        </w:rPr>
        <w:t xml:space="preserve"> of Bangladeshi workers, 29</w:t>
      </w:r>
      <w:r w:rsidR="00272443">
        <w:rPr>
          <w:rFonts w:eastAsia="Calibri" w:cstheme="minorHAnsi"/>
          <w:color w:val="000000" w:themeColor="text1"/>
        </w:rPr>
        <w:t xml:space="preserve"> per cent</w:t>
      </w:r>
      <w:r w:rsidRPr="00B657F5">
        <w:rPr>
          <w:rFonts w:eastAsia="Calibri" w:cstheme="minorHAnsi"/>
          <w:color w:val="000000" w:themeColor="text1"/>
        </w:rPr>
        <w:t xml:space="preserve"> Pakistani workers and 25</w:t>
      </w:r>
      <w:r w:rsidR="00272443">
        <w:rPr>
          <w:rFonts w:eastAsia="Calibri" w:cstheme="minorHAnsi"/>
          <w:color w:val="000000" w:themeColor="text1"/>
        </w:rPr>
        <w:t xml:space="preserve"> per cent</w:t>
      </w:r>
      <w:r w:rsidRPr="00B657F5">
        <w:rPr>
          <w:rFonts w:eastAsia="Calibri" w:cstheme="minorHAnsi"/>
          <w:color w:val="000000" w:themeColor="text1"/>
        </w:rPr>
        <w:t xml:space="preserve"> Black workers were earning below the Living Wage in 2022</w:t>
      </w:r>
      <w:r w:rsidR="0002189C">
        <w:rPr>
          <w:rFonts w:eastAsia="Calibri" w:cstheme="minorHAnsi"/>
          <w:color w:val="000000" w:themeColor="text1"/>
        </w:rPr>
        <w:t>.</w:t>
      </w:r>
    </w:p>
    <w:p w14:paraId="43CEF838" w14:textId="5AE0F61F" w:rsidR="00E82E67" w:rsidRPr="00B657F5" w:rsidRDefault="21FC3545" w:rsidP="0014793E">
      <w:pPr>
        <w:spacing w:line="257" w:lineRule="auto"/>
        <w:jc w:val="both"/>
        <w:rPr>
          <w:rFonts w:eastAsia="Calibri"/>
          <w:color w:val="000000" w:themeColor="text1"/>
        </w:rPr>
      </w:pPr>
      <w:r w:rsidRPr="7B3FA007">
        <w:rPr>
          <w:rFonts w:eastAsia="Calibri"/>
          <w:color w:val="000000" w:themeColor="text1"/>
        </w:rPr>
        <w:t xml:space="preserve">The gap between women and men, and part-time and full-time workers earning below the </w:t>
      </w:r>
      <w:r w:rsidR="73AB9D0A" w:rsidRPr="7B3FA007">
        <w:rPr>
          <w:rFonts w:eastAsia="Calibri"/>
          <w:color w:val="000000" w:themeColor="text1"/>
        </w:rPr>
        <w:t>RLW</w:t>
      </w:r>
      <w:r w:rsidRPr="7B3FA007">
        <w:rPr>
          <w:rFonts w:eastAsia="Calibri"/>
          <w:color w:val="000000" w:themeColor="text1"/>
        </w:rPr>
        <w:t xml:space="preserve"> has narrowed since 2012</w:t>
      </w:r>
      <w:r w:rsidR="00D07127">
        <w:rPr>
          <w:rFonts w:eastAsia="Calibri"/>
          <w:color w:val="000000" w:themeColor="text1"/>
        </w:rPr>
        <w:t xml:space="preserve"> (illustrated in Figure 2)</w:t>
      </w:r>
      <w:r w:rsidRPr="7B3FA007">
        <w:rPr>
          <w:rFonts w:eastAsia="Calibri"/>
          <w:color w:val="000000" w:themeColor="text1"/>
        </w:rPr>
        <w:t xml:space="preserve">. This can be partially attributed to rising wage floors over the decade disproportionately benefiting women, part-time workers. As their roles are more likely to be low </w:t>
      </w:r>
      <w:r w:rsidRPr="7B3FA007">
        <w:rPr>
          <w:rFonts w:eastAsia="Calibri"/>
          <w:color w:val="000000" w:themeColor="text1"/>
        </w:rPr>
        <w:lastRenderedPageBreak/>
        <w:t xml:space="preserve">paid in the first place, raising the wage floor – and its ripple effects up the earnings distribution – has </w:t>
      </w:r>
      <w:r w:rsidR="006C3984" w:rsidRPr="7B3FA007">
        <w:rPr>
          <w:rFonts w:eastAsia="Calibri"/>
          <w:color w:val="000000" w:themeColor="text1"/>
        </w:rPr>
        <w:t xml:space="preserve">pushed </w:t>
      </w:r>
      <w:r w:rsidRPr="7B3FA007">
        <w:rPr>
          <w:rFonts w:eastAsia="Calibri"/>
          <w:color w:val="000000" w:themeColor="text1"/>
        </w:rPr>
        <w:t xml:space="preserve">more of these workers above the </w:t>
      </w:r>
      <w:r w:rsidR="73AB9D0A" w:rsidRPr="7B3FA007">
        <w:rPr>
          <w:rFonts w:eastAsia="Calibri"/>
          <w:color w:val="000000" w:themeColor="text1"/>
        </w:rPr>
        <w:t>RLW</w:t>
      </w:r>
      <w:r w:rsidRPr="7B3FA007">
        <w:rPr>
          <w:rFonts w:eastAsia="Calibri"/>
          <w:color w:val="000000" w:themeColor="text1"/>
        </w:rPr>
        <w:t xml:space="preserve"> threshold over the last decade</w:t>
      </w:r>
      <w:r w:rsidR="00406C94">
        <w:rPr>
          <w:rFonts w:eastAsia="Calibri"/>
          <w:color w:val="000000" w:themeColor="text1"/>
        </w:rPr>
        <w:t>.</w:t>
      </w:r>
    </w:p>
    <w:p w14:paraId="42F66008" w14:textId="0F5AF60E" w:rsidR="00E82E67" w:rsidRPr="00B657F5" w:rsidRDefault="0002189C" w:rsidP="0014793E">
      <w:pPr>
        <w:spacing w:line="257" w:lineRule="auto"/>
        <w:jc w:val="both"/>
        <w:rPr>
          <w:rFonts w:eastAsia="Calibri" w:cstheme="minorHAnsi"/>
          <w:color w:val="000000" w:themeColor="text1"/>
        </w:rPr>
      </w:pPr>
      <w:r>
        <w:rPr>
          <w:rFonts w:eastAsia="Calibri" w:cstheme="minorHAnsi"/>
          <w:color w:val="000000" w:themeColor="text1"/>
        </w:rPr>
        <w:t>Figure 2</w:t>
      </w:r>
      <w:r w:rsidR="21FC3545" w:rsidRPr="00B657F5">
        <w:rPr>
          <w:rFonts w:eastAsia="Calibri" w:cstheme="minorHAnsi"/>
          <w:color w:val="000000" w:themeColor="text1"/>
        </w:rPr>
        <w:t xml:space="preserve"> demonstrates the comparison between men, women, part-time, and full-time workers earning below the </w:t>
      </w:r>
      <w:r w:rsidR="73AB9D0A" w:rsidRPr="7B3FA007">
        <w:rPr>
          <w:rFonts w:eastAsia="Calibri"/>
          <w:color w:val="000000" w:themeColor="text1"/>
        </w:rPr>
        <w:t>RLW</w:t>
      </w:r>
      <w:r w:rsidR="21FC3545" w:rsidRPr="00B657F5">
        <w:rPr>
          <w:rFonts w:eastAsia="Calibri" w:cstheme="minorHAnsi"/>
          <w:color w:val="000000" w:themeColor="text1"/>
        </w:rPr>
        <w:t xml:space="preserve"> over the</w:t>
      </w:r>
      <w:r>
        <w:rPr>
          <w:rFonts w:eastAsia="Calibri" w:cstheme="minorHAnsi"/>
          <w:color w:val="000000" w:themeColor="text1"/>
        </w:rPr>
        <w:t xml:space="preserve"> past two years, with comparisons to </w:t>
      </w:r>
      <w:r w:rsidR="00697E49">
        <w:rPr>
          <w:rFonts w:eastAsia="Calibri" w:cstheme="minorHAnsi"/>
          <w:color w:val="000000" w:themeColor="text1"/>
        </w:rPr>
        <w:t>April 2012</w:t>
      </w:r>
      <w:r w:rsidR="21FC3545" w:rsidRPr="00B657F5">
        <w:rPr>
          <w:rFonts w:eastAsia="Calibri" w:cstheme="minorHAnsi"/>
          <w:color w:val="000000" w:themeColor="text1"/>
        </w:rPr>
        <w:t>.</w:t>
      </w:r>
      <w:r w:rsidR="00697E49">
        <w:rPr>
          <w:rFonts w:eastAsia="Calibri" w:cstheme="minorHAnsi"/>
          <w:color w:val="000000" w:themeColor="text1"/>
        </w:rPr>
        <w:t xml:space="preserve"> As can be seen, not only has the overall scale of low pay declined over this period, but we have also seen </w:t>
      </w:r>
      <w:r w:rsidR="006B5236">
        <w:rPr>
          <w:rFonts w:eastAsia="Calibri" w:cstheme="minorHAnsi"/>
          <w:color w:val="000000" w:themeColor="text1"/>
        </w:rPr>
        <w:t>greater convergence in the rate of low pay between men and women, and full time and part time workers</w:t>
      </w:r>
      <w:r w:rsidR="00892469">
        <w:rPr>
          <w:rFonts w:eastAsia="Calibri" w:cstheme="minorHAnsi"/>
          <w:color w:val="000000" w:themeColor="text1"/>
        </w:rPr>
        <w:t xml:space="preserve">, </w:t>
      </w:r>
      <w:proofErr w:type="gramStart"/>
      <w:r w:rsidR="00892469">
        <w:rPr>
          <w:rFonts w:eastAsia="Calibri" w:cstheme="minorHAnsi"/>
          <w:color w:val="000000" w:themeColor="text1"/>
        </w:rPr>
        <w:t>albeit,</w:t>
      </w:r>
      <w:proofErr w:type="gramEnd"/>
      <w:r w:rsidR="00892469">
        <w:rPr>
          <w:rFonts w:eastAsia="Calibri" w:cstheme="minorHAnsi"/>
          <w:color w:val="000000" w:themeColor="text1"/>
        </w:rPr>
        <w:t xml:space="preserve"> gaps still exist. </w:t>
      </w:r>
      <w:r w:rsidR="21FC3545" w:rsidRPr="00B657F5">
        <w:rPr>
          <w:rFonts w:eastAsia="Calibri" w:cstheme="minorHAnsi"/>
          <w:color w:val="000000" w:themeColor="text1"/>
        </w:rPr>
        <w:t xml:space="preserve"> </w:t>
      </w:r>
    </w:p>
    <w:p w14:paraId="3C1B864F" w14:textId="58F7A9F2" w:rsidR="00633047" w:rsidRDefault="00633047" w:rsidP="0014793E">
      <w:pPr>
        <w:spacing w:line="257" w:lineRule="auto"/>
        <w:jc w:val="both"/>
        <w:rPr>
          <w:rFonts w:eastAsia="Calibri" w:cstheme="minorHAnsi"/>
          <w:color w:val="000000" w:themeColor="text1"/>
        </w:rPr>
      </w:pPr>
      <w:r w:rsidRPr="00633047">
        <w:rPr>
          <w:noProof/>
          <w:color w:val="FF0000"/>
          <w:sz w:val="18"/>
          <w:szCs w:val="18"/>
        </w:rPr>
        <w:drawing>
          <wp:anchor distT="0" distB="0" distL="114300" distR="114300" simplePos="0" relativeHeight="251658242" behindDoc="1" locked="0" layoutInCell="1" allowOverlap="1" wp14:anchorId="69101A05" wp14:editId="2817CA09">
            <wp:simplePos x="0" y="0"/>
            <wp:positionH relativeFrom="margin">
              <wp:align>right</wp:align>
            </wp:positionH>
            <wp:positionV relativeFrom="paragraph">
              <wp:posOffset>228600</wp:posOffset>
            </wp:positionV>
            <wp:extent cx="5939790" cy="2699385"/>
            <wp:effectExtent l="0" t="0" r="3810" b="5715"/>
            <wp:wrapTight wrapText="bothSides">
              <wp:wrapPolygon edited="0">
                <wp:start x="0" y="0"/>
                <wp:lineTo x="0" y="21493"/>
                <wp:lineTo x="21545" y="21493"/>
                <wp:lineTo x="21545" y="0"/>
                <wp:lineTo x="0" y="0"/>
              </wp:wrapPolygon>
            </wp:wrapTight>
            <wp:docPr id="2" name="Chart 2">
              <a:extLst xmlns:a="http://schemas.openxmlformats.org/drawingml/2006/main">
                <a:ext uri="{FF2B5EF4-FFF2-40B4-BE49-F238E27FC236}">
                  <a16:creationId xmlns:a16="http://schemas.microsoft.com/office/drawing/2014/main" id="{EF3570EC-D419-4E34-B778-090040EA1D67}"/>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2"/>
              </a:graphicData>
            </a:graphic>
            <wp14:sizeRelH relativeFrom="margin">
              <wp14:pctWidth>0</wp14:pctWidth>
            </wp14:sizeRelH>
            <wp14:sizeRelV relativeFrom="margin">
              <wp14:pctHeight>0</wp14:pctHeight>
            </wp14:sizeRelV>
          </wp:anchor>
        </w:drawing>
      </w:r>
      <w:r w:rsidR="7D2B5E71" w:rsidRPr="00633047">
        <w:rPr>
          <w:rFonts w:eastAsia="Calibri" w:cstheme="minorHAnsi"/>
          <w:b/>
          <w:color w:val="000000" w:themeColor="text1"/>
        </w:rPr>
        <w:t xml:space="preserve">Figure 2: </w:t>
      </w:r>
      <w:r w:rsidR="7D2B5E71" w:rsidRPr="00633047">
        <w:rPr>
          <w:rFonts w:eastAsia="Calibri" w:cstheme="minorHAnsi"/>
          <w:i/>
          <w:color w:val="000000" w:themeColor="text1"/>
        </w:rPr>
        <w:t>Employee jobs paid below the Living Wage, by gender and</w:t>
      </w:r>
      <w:r w:rsidR="7D2B5E71">
        <w:rPr>
          <w:rFonts w:eastAsia="Calibri" w:cstheme="minorHAnsi"/>
          <w:i/>
          <w:color w:val="000000" w:themeColor="text1"/>
        </w:rPr>
        <w:t xml:space="preserve"> </w:t>
      </w:r>
      <w:r>
        <w:rPr>
          <w:rFonts w:eastAsia="Calibri" w:cstheme="minorHAnsi"/>
          <w:i/>
          <w:iCs/>
          <w:color w:val="000000" w:themeColor="text1"/>
        </w:rPr>
        <w:t>working</w:t>
      </w:r>
      <w:r w:rsidRPr="00633047">
        <w:rPr>
          <w:rFonts w:eastAsia="Calibri" w:cstheme="minorHAnsi"/>
          <w:i/>
          <w:iCs/>
          <w:color w:val="000000" w:themeColor="text1"/>
        </w:rPr>
        <w:t xml:space="preserve"> </w:t>
      </w:r>
      <w:r w:rsidR="7D2B5E71" w:rsidRPr="00633047">
        <w:rPr>
          <w:rFonts w:eastAsia="Calibri" w:cstheme="minorHAnsi"/>
          <w:i/>
          <w:color w:val="000000" w:themeColor="text1"/>
        </w:rPr>
        <w:t>hours in selected years</w:t>
      </w:r>
      <w:r>
        <w:rPr>
          <w:rFonts w:eastAsia="Calibri" w:cstheme="minorHAnsi"/>
          <w:i/>
          <w:iCs/>
          <w:color w:val="000000" w:themeColor="text1"/>
        </w:rPr>
        <w:t>,</w:t>
      </w:r>
      <w:r w:rsidR="7D2B5E71" w:rsidRPr="00633047">
        <w:rPr>
          <w:rFonts w:eastAsia="Calibri" w:cstheme="minorHAnsi"/>
          <w:i/>
          <w:color w:val="000000" w:themeColor="text1"/>
        </w:rPr>
        <w:t xml:space="preserve"> UK</w:t>
      </w:r>
    </w:p>
    <w:p w14:paraId="63C51ADD" w14:textId="77777777" w:rsidR="00633047" w:rsidRDefault="48193E49" w:rsidP="0014793E">
      <w:pPr>
        <w:spacing w:after="0" w:line="257" w:lineRule="auto"/>
        <w:jc w:val="both"/>
        <w:rPr>
          <w:rFonts w:eastAsia="Calibri" w:cstheme="minorHAnsi"/>
          <w:color w:val="000000" w:themeColor="text1"/>
        </w:rPr>
      </w:pPr>
      <w:r>
        <w:rPr>
          <w:rFonts w:ascii="Calibri" w:eastAsia="Calibri" w:hAnsi="Calibri" w:cs="Calibri"/>
          <w:i/>
          <w:sz w:val="18"/>
          <w:szCs w:val="18"/>
        </w:rPr>
        <w:t>N</w:t>
      </w:r>
      <w:r w:rsidRPr="00633047">
        <w:rPr>
          <w:rFonts w:ascii="Calibri" w:eastAsia="Calibri" w:hAnsi="Calibri" w:cs="Calibri"/>
          <w:i/>
          <w:sz w:val="18"/>
          <w:szCs w:val="18"/>
        </w:rPr>
        <w:t xml:space="preserve">otes: Data for April 2022 is provisional. The number and proportion of jobs paid below the Living Wage has been published by ONS for 2015 onwards; figures for 2012-14 are estimated from published ONS tables by the Living Wage Foundation. See the methodology section for further details. </w:t>
      </w:r>
    </w:p>
    <w:p w14:paraId="2E4D8EB2" w14:textId="07124A9D" w:rsidR="7D2B5E71" w:rsidRPr="00633047" w:rsidRDefault="48193E49" w:rsidP="0014793E">
      <w:pPr>
        <w:spacing w:after="0" w:line="257" w:lineRule="auto"/>
        <w:jc w:val="both"/>
        <w:rPr>
          <w:rFonts w:eastAsia="Calibri" w:cstheme="minorHAnsi"/>
          <w:color w:val="000000" w:themeColor="text1"/>
        </w:rPr>
      </w:pPr>
      <w:r w:rsidRPr="00633047">
        <w:rPr>
          <w:rFonts w:ascii="Calibri" w:eastAsia="Calibri" w:hAnsi="Calibri" w:cs="Calibri"/>
          <w:i/>
          <w:sz w:val="18"/>
          <w:szCs w:val="18"/>
        </w:rPr>
        <w:t>Source: Living Wage Foundation analysis of ONS, Annual Survey of Hours and Earnings.</w:t>
      </w:r>
    </w:p>
    <w:p w14:paraId="051C7062" w14:textId="77777777" w:rsidR="00633047" w:rsidRDefault="00633047" w:rsidP="0014793E">
      <w:pPr>
        <w:jc w:val="both"/>
        <w:rPr>
          <w:rFonts w:eastAsia="Arial" w:cstheme="minorHAnsi"/>
          <w:b/>
          <w:bCs/>
          <w:color w:val="000000" w:themeColor="text1"/>
          <w:lang w:val="en-GB"/>
        </w:rPr>
      </w:pPr>
    </w:p>
    <w:p w14:paraId="63D4813C" w14:textId="6C90ABD1" w:rsidR="00E82E67" w:rsidRPr="00096FA0" w:rsidRDefault="00096FA0" w:rsidP="0014793E">
      <w:pPr>
        <w:jc w:val="both"/>
        <w:rPr>
          <w:rFonts w:eastAsia="Arial" w:cstheme="minorHAnsi"/>
          <w:b/>
          <w:bCs/>
          <w:color w:val="000000" w:themeColor="text1"/>
        </w:rPr>
      </w:pPr>
      <w:r w:rsidRPr="00096FA0">
        <w:rPr>
          <w:rFonts w:eastAsia="Arial" w:cstheme="minorHAnsi"/>
          <w:b/>
          <w:bCs/>
          <w:color w:val="000000" w:themeColor="text1"/>
          <w:lang w:val="en-GB"/>
        </w:rPr>
        <w:t>Q</w:t>
      </w:r>
      <w:r w:rsidR="21FC3545" w:rsidRPr="00096FA0">
        <w:rPr>
          <w:rFonts w:eastAsia="Arial" w:cstheme="minorHAnsi"/>
          <w:b/>
          <w:bCs/>
          <w:color w:val="000000" w:themeColor="text1"/>
          <w:lang w:val="en-GB"/>
        </w:rPr>
        <w:t>4 - How has the NLW’s impact varied across different areas of the UK?</w:t>
      </w:r>
    </w:p>
    <w:p w14:paraId="792EF24C" w14:textId="315BD8D0" w:rsidR="00E82E67" w:rsidRPr="00B657F5" w:rsidRDefault="1EC4A043" w:rsidP="0014793E">
      <w:pPr>
        <w:jc w:val="both"/>
        <w:rPr>
          <w:rFonts w:eastAsia="Arial"/>
          <w:color w:val="000000" w:themeColor="text1"/>
        </w:rPr>
      </w:pPr>
      <w:r w:rsidRPr="2C63F374">
        <w:rPr>
          <w:rFonts w:eastAsia="Arial"/>
          <w:color w:val="000000" w:themeColor="text1"/>
          <w:lang w:val="en-GB"/>
        </w:rPr>
        <w:t xml:space="preserve">Our analysis shows that the </w:t>
      </w:r>
      <w:r w:rsidR="21FC3545" w:rsidRPr="2C63F374">
        <w:rPr>
          <w:rFonts w:eastAsia="Arial"/>
          <w:color w:val="000000" w:themeColor="text1"/>
          <w:lang w:val="en-GB"/>
        </w:rPr>
        <w:t xml:space="preserve">NLW has had a positive impact on all regions of the UK when it comes to alleviating below </w:t>
      </w:r>
      <w:r w:rsidR="73AB9D0A" w:rsidRPr="7B3FA007">
        <w:rPr>
          <w:rFonts w:eastAsia="Arial"/>
          <w:color w:val="000000" w:themeColor="text1"/>
          <w:lang w:val="en-GB"/>
        </w:rPr>
        <w:t>RLW</w:t>
      </w:r>
      <w:r w:rsidR="21FC3545" w:rsidRPr="7B3FA007">
        <w:rPr>
          <w:rFonts w:eastAsia="Arial"/>
          <w:color w:val="000000" w:themeColor="text1"/>
          <w:lang w:val="en-GB"/>
        </w:rPr>
        <w:t xml:space="preserve"> pay.</w:t>
      </w:r>
      <w:r w:rsidR="21FC3545" w:rsidRPr="2C63F374">
        <w:rPr>
          <w:rFonts w:eastAsia="Arial"/>
          <w:color w:val="000000" w:themeColor="text1"/>
          <w:lang w:val="en-GB"/>
        </w:rPr>
        <w:t xml:space="preserve"> For example, all regions have seen a decrease in the proportion of low paid jobs over the last decade, and </w:t>
      </w:r>
      <w:r w:rsidR="423FE379" w:rsidRPr="2C63F374">
        <w:rPr>
          <w:rFonts w:eastAsia="Arial"/>
          <w:color w:val="000000" w:themeColor="text1"/>
          <w:lang w:val="en-GB"/>
        </w:rPr>
        <w:t>the most significant</w:t>
      </w:r>
      <w:r w:rsidR="21FC3545" w:rsidRPr="2C63F374">
        <w:rPr>
          <w:rFonts w:eastAsia="Arial"/>
          <w:color w:val="000000" w:themeColor="text1"/>
          <w:lang w:val="en-GB"/>
        </w:rPr>
        <w:t xml:space="preserve"> decrease occurred after 2018, suggesting that the large increases to the NLW from 2018 onwards has been a key driver. That said, it is also clear that the benefits have been unevenly distributed between the regions</w:t>
      </w:r>
      <w:r w:rsidR="7E77527E" w:rsidRPr="2C63F374">
        <w:rPr>
          <w:rFonts w:eastAsia="Arial"/>
          <w:color w:val="000000" w:themeColor="text1"/>
          <w:lang w:val="en-GB"/>
        </w:rPr>
        <w:t>.</w:t>
      </w:r>
      <w:r w:rsidR="21FC3545" w:rsidRPr="2C63F374">
        <w:rPr>
          <w:rFonts w:eastAsia="Arial"/>
          <w:color w:val="000000" w:themeColor="text1"/>
          <w:lang w:val="en-GB"/>
        </w:rPr>
        <w:t xml:space="preserve"> </w:t>
      </w:r>
    </w:p>
    <w:p w14:paraId="155CA801" w14:textId="751EA5F0" w:rsidR="00E82E67" w:rsidRDefault="21FC3545" w:rsidP="0014793E">
      <w:pPr>
        <w:jc w:val="both"/>
        <w:rPr>
          <w:rFonts w:eastAsia="Arial"/>
          <w:color w:val="000000" w:themeColor="text1"/>
          <w:lang w:val="en-GB"/>
        </w:rPr>
      </w:pPr>
      <w:r w:rsidRPr="33D80F18">
        <w:rPr>
          <w:rFonts w:eastAsia="Arial"/>
          <w:color w:val="000000" w:themeColor="text1"/>
          <w:lang w:val="en-GB"/>
        </w:rPr>
        <w:t xml:space="preserve">Figure </w:t>
      </w:r>
      <w:r w:rsidR="00A60D0D">
        <w:rPr>
          <w:rFonts w:eastAsia="Arial"/>
          <w:color w:val="000000" w:themeColor="text1"/>
          <w:lang w:val="en-GB"/>
        </w:rPr>
        <w:t>3</w:t>
      </w:r>
      <w:r w:rsidRPr="33D80F18">
        <w:rPr>
          <w:rFonts w:eastAsia="Arial"/>
          <w:color w:val="000000" w:themeColor="text1"/>
          <w:lang w:val="en-GB"/>
        </w:rPr>
        <w:t xml:space="preserve"> illustrates tracks the incidence of low pay for all UK regions between 2012-2022. As can be seen, all regions have seen the overall percentage of low paid jobs decline. However, the drop has been much less pronounced for London, which has seen the lowest decline of all UK regions. This has resulted in London becoming the fourth highest region in the UK when it comes to the proportion of low paid jobs, having been the second lowest in 2012. Similarly, 2022 was the first year in which London had a higher proportion of low paid jobs than the </w:t>
      </w:r>
      <w:proofErr w:type="gramStart"/>
      <w:r w:rsidRPr="33D80F18">
        <w:rPr>
          <w:rFonts w:eastAsia="Arial"/>
          <w:color w:val="000000" w:themeColor="text1"/>
          <w:lang w:val="en-GB"/>
        </w:rPr>
        <w:t>UK as a whole</w:t>
      </w:r>
      <w:proofErr w:type="gramEnd"/>
      <w:r w:rsidRPr="33D80F18">
        <w:rPr>
          <w:rFonts w:eastAsia="Arial"/>
          <w:color w:val="000000" w:themeColor="text1"/>
          <w:lang w:val="en-GB"/>
        </w:rPr>
        <w:t>.</w:t>
      </w:r>
      <w:r w:rsidR="0033437F" w:rsidRPr="33D80F18">
        <w:rPr>
          <w:rStyle w:val="FootnoteReference"/>
          <w:rFonts w:eastAsia="Arial"/>
          <w:color w:val="000000" w:themeColor="text1"/>
          <w:lang w:val="en-GB"/>
        </w:rPr>
        <w:footnoteReference w:id="9"/>
      </w:r>
    </w:p>
    <w:p w14:paraId="6957216B" w14:textId="77777777" w:rsidR="00A13D28" w:rsidRDefault="00A13D28" w:rsidP="0014793E">
      <w:pPr>
        <w:spacing w:after="0"/>
        <w:jc w:val="both"/>
        <w:rPr>
          <w:rFonts w:eastAsia="Arial" w:cstheme="minorHAnsi"/>
          <w:b/>
          <w:i/>
          <w:color w:val="000000" w:themeColor="text1"/>
          <w:sz w:val="24"/>
          <w:szCs w:val="24"/>
          <w:lang w:val="en-GB"/>
        </w:rPr>
      </w:pPr>
    </w:p>
    <w:p w14:paraId="6B9B19DD" w14:textId="77777777" w:rsidR="00A13D28" w:rsidRDefault="00A13D28" w:rsidP="0014793E">
      <w:pPr>
        <w:spacing w:after="0"/>
        <w:jc w:val="both"/>
        <w:rPr>
          <w:rFonts w:eastAsia="Arial" w:cstheme="minorHAnsi"/>
          <w:b/>
          <w:i/>
          <w:color w:val="000000" w:themeColor="text1"/>
          <w:sz w:val="24"/>
          <w:szCs w:val="24"/>
          <w:lang w:val="en-GB"/>
        </w:rPr>
      </w:pPr>
    </w:p>
    <w:p w14:paraId="78EC1004" w14:textId="77777777" w:rsidR="00A13D28" w:rsidRDefault="00A13D28" w:rsidP="0014793E">
      <w:pPr>
        <w:spacing w:after="0"/>
        <w:jc w:val="both"/>
        <w:rPr>
          <w:rFonts w:eastAsia="Arial" w:cstheme="minorHAnsi"/>
          <w:b/>
          <w:i/>
          <w:color w:val="000000" w:themeColor="text1"/>
          <w:sz w:val="24"/>
          <w:szCs w:val="24"/>
          <w:lang w:val="en-GB"/>
        </w:rPr>
      </w:pPr>
    </w:p>
    <w:p w14:paraId="093DEBE0" w14:textId="7487EE20" w:rsidR="00086DE3" w:rsidRPr="00812CD4" w:rsidRDefault="21FC3545" w:rsidP="0014793E">
      <w:pPr>
        <w:spacing w:after="0"/>
        <w:jc w:val="both"/>
        <w:rPr>
          <w:rFonts w:eastAsia="Arial" w:cstheme="minorHAnsi"/>
          <w:i/>
          <w:iCs/>
          <w:color w:val="000000" w:themeColor="text1"/>
          <w:sz w:val="24"/>
          <w:szCs w:val="24"/>
        </w:rPr>
      </w:pPr>
      <w:r w:rsidRPr="00812CD4">
        <w:rPr>
          <w:rFonts w:eastAsia="Arial" w:cstheme="minorHAnsi"/>
          <w:b/>
          <w:i/>
          <w:color w:val="000000" w:themeColor="text1"/>
          <w:sz w:val="24"/>
          <w:szCs w:val="24"/>
          <w:lang w:val="en-GB"/>
        </w:rPr>
        <w:t xml:space="preserve">Figure </w:t>
      </w:r>
      <w:r w:rsidR="00A60D0D">
        <w:rPr>
          <w:rFonts w:eastAsia="Arial" w:cstheme="minorHAnsi"/>
          <w:b/>
          <w:i/>
          <w:color w:val="000000" w:themeColor="text1"/>
          <w:sz w:val="24"/>
          <w:szCs w:val="24"/>
          <w:lang w:val="en-GB"/>
        </w:rPr>
        <w:t>3</w:t>
      </w:r>
      <w:r w:rsidRPr="00812CD4">
        <w:rPr>
          <w:rFonts w:eastAsia="Arial" w:cstheme="minorHAnsi"/>
          <w:b/>
          <w:i/>
          <w:color w:val="000000" w:themeColor="text1"/>
          <w:sz w:val="24"/>
          <w:szCs w:val="24"/>
          <w:lang w:val="en-GB"/>
        </w:rPr>
        <w:t>:</w:t>
      </w:r>
      <w:r w:rsidRPr="00812CD4">
        <w:rPr>
          <w:rFonts w:eastAsia="Arial" w:cstheme="minorHAnsi"/>
          <w:i/>
          <w:color w:val="000000" w:themeColor="text1"/>
          <w:sz w:val="24"/>
          <w:szCs w:val="24"/>
          <w:lang w:val="en-GB"/>
        </w:rPr>
        <w:t xml:space="preserve"> Employee jobs paid below the Living Wage by Region, UK, 2012-2022:</w:t>
      </w:r>
    </w:p>
    <w:p w14:paraId="33C32E7E" w14:textId="37F95D95" w:rsidR="00E82E67" w:rsidRPr="0029305B" w:rsidRDefault="00633047" w:rsidP="0014793E">
      <w:pPr>
        <w:spacing w:after="0"/>
        <w:jc w:val="both"/>
        <w:rPr>
          <w:rFonts w:eastAsia="Arial"/>
          <w:i/>
          <w:color w:val="000000" w:themeColor="text1"/>
          <w:sz w:val="18"/>
          <w:szCs w:val="18"/>
        </w:rPr>
      </w:pPr>
      <w:r w:rsidRPr="00E06231">
        <w:rPr>
          <w:noProof/>
          <w:sz w:val="24"/>
          <w:szCs w:val="24"/>
        </w:rPr>
        <w:drawing>
          <wp:anchor distT="0" distB="0" distL="114300" distR="114300" simplePos="0" relativeHeight="251658241" behindDoc="1" locked="0" layoutInCell="1" allowOverlap="1" wp14:anchorId="756DF5AA" wp14:editId="048F71C7">
            <wp:simplePos x="0" y="0"/>
            <wp:positionH relativeFrom="margin">
              <wp:align>left</wp:align>
            </wp:positionH>
            <wp:positionV relativeFrom="paragraph">
              <wp:posOffset>635</wp:posOffset>
            </wp:positionV>
            <wp:extent cx="5940000" cy="3705225"/>
            <wp:effectExtent l="0" t="0" r="3810" b="0"/>
            <wp:wrapTight wrapText="bothSides">
              <wp:wrapPolygon edited="0">
                <wp:start x="0" y="0"/>
                <wp:lineTo x="0" y="21433"/>
                <wp:lineTo x="21545" y="21433"/>
                <wp:lineTo x="21545" y="0"/>
                <wp:lineTo x="0" y="0"/>
              </wp:wrapPolygon>
            </wp:wrapTight>
            <wp:docPr id="1" name="Chart 1">
              <a:extLst xmlns:a="http://schemas.openxmlformats.org/drawingml/2006/main">
                <a:ext uri="{FF2B5EF4-FFF2-40B4-BE49-F238E27FC236}">
                  <a16:creationId xmlns:a16="http://schemas.microsoft.com/office/drawing/2014/main" id="{AF098FBF-A430-8AB4-203A-932FCBBA6226}"/>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3"/>
              </a:graphicData>
            </a:graphic>
            <wp14:sizeRelH relativeFrom="margin">
              <wp14:pctWidth>0</wp14:pctWidth>
            </wp14:sizeRelH>
            <wp14:sizeRelV relativeFrom="margin">
              <wp14:pctHeight>0</wp14:pctHeight>
            </wp14:sizeRelV>
          </wp:anchor>
        </w:drawing>
      </w:r>
      <w:r w:rsidR="00812CD4" w:rsidRPr="0029305B">
        <w:rPr>
          <w:rFonts w:eastAsia="Arial"/>
          <w:b/>
          <w:i/>
          <w:color w:val="000000" w:themeColor="text1"/>
          <w:sz w:val="18"/>
          <w:szCs w:val="18"/>
        </w:rPr>
        <w:t>Source:</w:t>
      </w:r>
      <w:r w:rsidR="00812CD4" w:rsidRPr="0029305B">
        <w:rPr>
          <w:rFonts w:eastAsia="Arial"/>
          <w:i/>
          <w:color w:val="000000" w:themeColor="text1"/>
          <w:sz w:val="18"/>
          <w:szCs w:val="18"/>
        </w:rPr>
        <w:t xml:space="preserve"> Living Wage Foundation analysis of ONS, Annual Survey of Hours and Earnings (ASHE)</w:t>
      </w:r>
    </w:p>
    <w:p w14:paraId="40DEF7FF" w14:textId="13DB4E5C" w:rsidR="00812CD4" w:rsidRDefault="00812CD4" w:rsidP="0014793E">
      <w:pPr>
        <w:spacing w:after="0"/>
        <w:jc w:val="both"/>
        <w:rPr>
          <w:rFonts w:cstheme="minorHAnsi"/>
          <w:color w:val="000000" w:themeColor="text1"/>
        </w:rPr>
      </w:pPr>
    </w:p>
    <w:p w14:paraId="6DCC2147" w14:textId="0930CC96" w:rsidR="00E82E67" w:rsidRDefault="21FC3545" w:rsidP="0014793E">
      <w:pPr>
        <w:jc w:val="both"/>
        <w:rPr>
          <w:rFonts w:eastAsia="Arial"/>
          <w:color w:val="000000" w:themeColor="text1"/>
          <w:lang w:val="en-GB"/>
        </w:rPr>
      </w:pPr>
      <w:r w:rsidRPr="7B3FA007">
        <w:rPr>
          <w:rFonts w:eastAsia="Arial"/>
          <w:color w:val="000000" w:themeColor="text1"/>
          <w:lang w:val="en-GB"/>
        </w:rPr>
        <w:t xml:space="preserve">The relatively small drop in low paid jobs in London compared to other regions can also be partially attributed to the NLW. Crucially, the NLW, unlike the </w:t>
      </w:r>
      <w:r w:rsidR="73AB9D0A" w:rsidRPr="7B3FA007">
        <w:rPr>
          <w:rFonts w:eastAsia="Arial"/>
          <w:color w:val="000000" w:themeColor="text1"/>
          <w:lang w:val="en-GB"/>
        </w:rPr>
        <w:t>RLW</w:t>
      </w:r>
      <w:r w:rsidRPr="7B3FA007">
        <w:rPr>
          <w:rFonts w:eastAsia="Arial"/>
          <w:color w:val="000000" w:themeColor="text1"/>
          <w:lang w:val="en-GB"/>
        </w:rPr>
        <w:t xml:space="preserve">, does not have a separate rate for London despite the higher living costs in the capital. As such, the gap between the London Living Wage and the NLW over recent years has remained wide, (outlined in Figure </w:t>
      </w:r>
      <w:r w:rsidR="004625D8">
        <w:rPr>
          <w:rFonts w:eastAsia="Arial"/>
          <w:color w:val="000000" w:themeColor="text1"/>
          <w:lang w:val="en-GB"/>
        </w:rPr>
        <w:t>4</w:t>
      </w:r>
      <w:r w:rsidRPr="7B3FA007">
        <w:rPr>
          <w:rFonts w:eastAsia="Arial"/>
          <w:color w:val="000000" w:themeColor="text1"/>
          <w:lang w:val="en-GB"/>
        </w:rPr>
        <w:t xml:space="preserve">) meaning that the sharp increases to the NLW - and the consequent ripple effects up the income distribution - have been less impactful at pushing workers above the higher London Living Wage rate. </w:t>
      </w:r>
    </w:p>
    <w:p w14:paraId="185309D5" w14:textId="42448879" w:rsidR="00EE457F" w:rsidRDefault="21FC3545" w:rsidP="0014793E">
      <w:pPr>
        <w:jc w:val="both"/>
        <w:rPr>
          <w:rFonts w:eastAsia="Arial"/>
          <w:i/>
          <w:color w:val="000000" w:themeColor="text1"/>
          <w:lang w:val="en-GB"/>
        </w:rPr>
      </w:pPr>
      <w:r w:rsidRPr="3832E67E">
        <w:rPr>
          <w:rFonts w:eastAsia="Arial"/>
          <w:b/>
          <w:i/>
          <w:color w:val="000000" w:themeColor="text1"/>
          <w:sz w:val="24"/>
          <w:szCs w:val="24"/>
          <w:lang w:val="en-GB"/>
        </w:rPr>
        <w:t xml:space="preserve">Figure </w:t>
      </w:r>
      <w:r w:rsidR="004625D8">
        <w:rPr>
          <w:rFonts w:eastAsia="Arial"/>
          <w:b/>
          <w:i/>
          <w:color w:val="000000" w:themeColor="text1"/>
          <w:sz w:val="24"/>
          <w:szCs w:val="24"/>
          <w:lang w:val="en-GB"/>
        </w:rPr>
        <w:t>4</w:t>
      </w:r>
      <w:r w:rsidRPr="3832E67E">
        <w:rPr>
          <w:rFonts w:eastAsia="Arial"/>
          <w:b/>
          <w:i/>
          <w:color w:val="000000" w:themeColor="text1"/>
          <w:sz w:val="24"/>
          <w:szCs w:val="24"/>
          <w:lang w:val="en-GB"/>
        </w:rPr>
        <w:t xml:space="preserve">: </w:t>
      </w:r>
      <w:r w:rsidR="43C49366" w:rsidRPr="3832E67E">
        <w:rPr>
          <w:rFonts w:eastAsia="Arial"/>
          <w:i/>
          <w:iCs/>
          <w:color w:val="000000" w:themeColor="text1"/>
          <w:sz w:val="24"/>
          <w:szCs w:val="24"/>
          <w:lang w:val="en-GB"/>
        </w:rPr>
        <w:t>NLW</w:t>
      </w:r>
      <w:r w:rsidR="00EE457F" w:rsidRPr="3832E67E">
        <w:rPr>
          <w:rFonts w:eastAsia="Arial"/>
          <w:i/>
          <w:iCs/>
          <w:color w:val="000000" w:themeColor="text1"/>
          <w:sz w:val="24"/>
          <w:szCs w:val="24"/>
          <w:lang w:val="en-GB"/>
        </w:rPr>
        <w:t xml:space="preserve">, </w:t>
      </w:r>
      <w:r w:rsidR="73AB9D0A" w:rsidRPr="3832E67E">
        <w:rPr>
          <w:rFonts w:eastAsia="Arial"/>
          <w:i/>
          <w:iCs/>
          <w:color w:val="000000" w:themeColor="text1"/>
          <w:sz w:val="24"/>
          <w:szCs w:val="24"/>
          <w:lang w:val="en-GB"/>
        </w:rPr>
        <w:t>RLW</w:t>
      </w:r>
      <w:r w:rsidR="00EE457F" w:rsidRPr="3832E67E">
        <w:rPr>
          <w:rFonts w:eastAsia="Arial"/>
          <w:i/>
          <w:iCs/>
          <w:color w:val="000000" w:themeColor="text1"/>
          <w:sz w:val="24"/>
          <w:szCs w:val="24"/>
          <w:lang w:val="en-GB"/>
        </w:rPr>
        <w:t xml:space="preserve"> </w:t>
      </w:r>
      <w:r w:rsidRPr="3832E67E">
        <w:rPr>
          <w:rFonts w:eastAsia="Arial"/>
          <w:i/>
          <w:color w:val="000000" w:themeColor="text1"/>
          <w:sz w:val="24"/>
          <w:szCs w:val="24"/>
          <w:lang w:val="en-GB"/>
        </w:rPr>
        <w:t>and London Living Wage, UK, 2012-2023</w:t>
      </w:r>
      <w:r w:rsidRPr="3832E67E">
        <w:rPr>
          <w:rFonts w:eastAsia="Arial"/>
          <w:i/>
          <w:color w:val="000000" w:themeColor="text1"/>
          <w:lang w:val="en-GB"/>
        </w:rPr>
        <w:t>:</w:t>
      </w:r>
    </w:p>
    <w:p w14:paraId="24811654" w14:textId="02AE5B01" w:rsidR="00A13D28" w:rsidRDefault="00A13D28" w:rsidP="0014793E">
      <w:pPr>
        <w:jc w:val="both"/>
        <w:rPr>
          <w:rFonts w:eastAsia="Arial"/>
          <w:color w:val="000000" w:themeColor="text1"/>
          <w:lang w:val="en-GB"/>
        </w:rPr>
      </w:pPr>
      <w:r>
        <w:rPr>
          <w:noProof/>
        </w:rPr>
        <w:lastRenderedPageBreak/>
        <w:drawing>
          <wp:inline distT="0" distB="0" distL="0" distR="0" wp14:anchorId="75E5E564" wp14:editId="6A73D42C">
            <wp:extent cx="5943600" cy="2393577"/>
            <wp:effectExtent l="0" t="0" r="0" b="0"/>
            <wp:docPr id="7" name="Chart 7">
              <a:extLst xmlns:a="http://schemas.openxmlformats.org/drawingml/2006/main">
                <a:ext uri="{FF2B5EF4-FFF2-40B4-BE49-F238E27FC236}">
                  <a16:creationId xmlns:a16="http://schemas.microsoft.com/office/drawing/2014/main" id="{60078001-CECC-4A25-AF33-63468B7C932B}"/>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4"/>
              </a:graphicData>
            </a:graphic>
          </wp:inline>
        </w:drawing>
      </w:r>
    </w:p>
    <w:p w14:paraId="6DD8C72A" w14:textId="4F8CD7F7" w:rsidR="00E82E67" w:rsidRPr="003E733A" w:rsidRDefault="003E733A" w:rsidP="0014793E">
      <w:pPr>
        <w:jc w:val="both"/>
        <w:rPr>
          <w:rFonts w:eastAsia="Arial"/>
          <w:i/>
          <w:color w:val="000000" w:themeColor="text1"/>
          <w:sz w:val="18"/>
          <w:szCs w:val="18"/>
        </w:rPr>
      </w:pPr>
      <w:r w:rsidRPr="3832E67E">
        <w:rPr>
          <w:rFonts w:eastAsia="Arial"/>
          <w:b/>
          <w:bCs/>
          <w:i/>
          <w:iCs/>
          <w:color w:val="000000" w:themeColor="text1"/>
          <w:sz w:val="18"/>
          <w:szCs w:val="18"/>
        </w:rPr>
        <w:t>Source:</w:t>
      </w:r>
      <w:r w:rsidRPr="3832E67E">
        <w:rPr>
          <w:rFonts w:eastAsia="Arial"/>
          <w:i/>
          <w:iCs/>
          <w:color w:val="000000" w:themeColor="text1"/>
          <w:sz w:val="18"/>
          <w:szCs w:val="18"/>
        </w:rPr>
        <w:t xml:space="preserve"> Living Wage Foundation analysis of National Minimum/</w:t>
      </w:r>
      <w:r w:rsidR="43C49366" w:rsidRPr="3832E67E">
        <w:rPr>
          <w:rFonts w:eastAsia="Arial"/>
          <w:i/>
          <w:iCs/>
          <w:color w:val="000000" w:themeColor="text1"/>
          <w:sz w:val="18"/>
          <w:szCs w:val="18"/>
        </w:rPr>
        <w:t>NLW</w:t>
      </w:r>
      <w:r w:rsidRPr="3832E67E">
        <w:rPr>
          <w:rFonts w:eastAsia="Arial"/>
          <w:i/>
          <w:iCs/>
          <w:color w:val="000000" w:themeColor="text1"/>
          <w:sz w:val="18"/>
          <w:szCs w:val="18"/>
        </w:rPr>
        <w:t>, UK Living Wage and London Living Wage rates.</w:t>
      </w:r>
    </w:p>
    <w:p w14:paraId="57A1DB7F" w14:textId="0107A54F" w:rsidR="00E82E67" w:rsidRPr="00B657F5" w:rsidRDefault="21FC3545" w:rsidP="0014793E">
      <w:pPr>
        <w:jc w:val="both"/>
        <w:rPr>
          <w:rFonts w:eastAsia="Arial" w:cstheme="minorHAnsi"/>
          <w:color w:val="000000" w:themeColor="text1"/>
        </w:rPr>
      </w:pPr>
      <w:r w:rsidRPr="33D80F18">
        <w:rPr>
          <w:rFonts w:eastAsia="Arial"/>
          <w:color w:val="000000" w:themeColor="text1"/>
          <w:lang w:val="en-GB"/>
        </w:rPr>
        <w:t xml:space="preserve">It should also be noted that a smaller proportion of London’s workforce are directly affected by increases to the wage floor, due to a smaller proportion of workers being paid the NLW. For </w:t>
      </w:r>
      <w:proofErr w:type="gramStart"/>
      <w:r w:rsidRPr="33D80F18">
        <w:rPr>
          <w:rFonts w:eastAsia="Arial"/>
          <w:color w:val="000000" w:themeColor="text1"/>
          <w:lang w:val="en-GB"/>
        </w:rPr>
        <w:t>instance</w:t>
      </w:r>
      <w:proofErr w:type="gramEnd"/>
      <w:r w:rsidRPr="33D80F18">
        <w:rPr>
          <w:rFonts w:eastAsia="Arial"/>
          <w:color w:val="000000" w:themeColor="text1"/>
          <w:lang w:val="en-GB"/>
        </w:rPr>
        <w:t xml:space="preserve"> in 2021, 3 per cent of jobs in London were paid at or below the NLW, compared to 7 per cent for the UK as a whole, with jobs in the North East and Northern Ireland being more than twice as likely to be earning the NLW/NMW as workers in London.</w:t>
      </w:r>
      <w:r w:rsidR="0033437F" w:rsidRPr="33D80F18">
        <w:rPr>
          <w:rStyle w:val="FootnoteReference"/>
          <w:rFonts w:eastAsia="Arial"/>
          <w:color w:val="000000" w:themeColor="text1"/>
          <w:lang w:val="en-GB"/>
        </w:rPr>
        <w:footnoteReference w:id="10"/>
      </w:r>
      <w:r w:rsidR="0033437F" w:rsidRPr="33D80F18">
        <w:rPr>
          <w:rFonts w:eastAsia="Arial"/>
          <w:color w:val="000000" w:themeColor="text1"/>
          <w:lang w:val="en-GB"/>
        </w:rPr>
        <w:t xml:space="preserve"> </w:t>
      </w:r>
      <w:r w:rsidRPr="33D80F18">
        <w:rPr>
          <w:rFonts w:eastAsia="Arial"/>
          <w:color w:val="000000" w:themeColor="text1"/>
          <w:lang w:val="en-GB"/>
        </w:rPr>
        <w:t>As such, the ‘bite’ of the increases to the NLW is lower, as is the ripple effect across the income distribution.</w:t>
      </w:r>
    </w:p>
    <w:p w14:paraId="49B7621E" w14:textId="77777777" w:rsidR="00E82E67" w:rsidRPr="00B657F5" w:rsidRDefault="00096FA0" w:rsidP="0014793E">
      <w:pPr>
        <w:spacing w:before="300" w:after="300" w:line="240" w:lineRule="auto"/>
        <w:jc w:val="both"/>
        <w:rPr>
          <w:rFonts w:eastAsia="Calibri"/>
          <w:color w:val="000000" w:themeColor="text1"/>
        </w:rPr>
      </w:pPr>
      <w:r w:rsidRPr="4AF99E3C">
        <w:rPr>
          <w:rFonts w:eastAsia="Calibri"/>
          <w:b/>
          <w:color w:val="000000" w:themeColor="text1"/>
          <w:lang w:val="en-GB"/>
        </w:rPr>
        <w:t>Q</w:t>
      </w:r>
      <w:r w:rsidR="21FC3545" w:rsidRPr="4AF99E3C">
        <w:rPr>
          <w:rFonts w:eastAsia="Calibri"/>
          <w:b/>
          <w:color w:val="000000" w:themeColor="text1"/>
          <w:lang w:val="en-GB"/>
        </w:rPr>
        <w:t>6</w:t>
      </w:r>
      <w:r w:rsidRPr="4AF99E3C">
        <w:rPr>
          <w:rFonts w:eastAsia="Calibri"/>
          <w:b/>
          <w:color w:val="000000" w:themeColor="text1"/>
          <w:lang w:val="en-GB"/>
        </w:rPr>
        <w:t xml:space="preserve">: </w:t>
      </w:r>
      <w:r w:rsidR="21FC3545" w:rsidRPr="4AF99E3C">
        <w:rPr>
          <w:rFonts w:eastAsia="Calibri"/>
          <w:b/>
          <w:color w:val="000000" w:themeColor="text1"/>
          <w:lang w:val="en-GB"/>
        </w:rPr>
        <w:t>What has happened to quality of work recently? For example, have workers experienced changes in contract types, flexibility, workplace harassment and work intensification (</w:t>
      </w:r>
      <w:proofErr w:type="gramStart"/>
      <w:r w:rsidR="21FC3545" w:rsidRPr="4AF99E3C">
        <w:rPr>
          <w:rFonts w:eastAsia="Calibri"/>
          <w:b/>
          <w:color w:val="000000" w:themeColor="text1"/>
          <w:lang w:val="en-GB"/>
        </w:rPr>
        <w:t>e.g.</w:t>
      </w:r>
      <w:proofErr w:type="gramEnd"/>
      <w:r w:rsidR="21FC3545" w:rsidRPr="4AF99E3C">
        <w:rPr>
          <w:rFonts w:eastAsia="Calibri"/>
          <w:b/>
          <w:color w:val="000000" w:themeColor="text1"/>
          <w:lang w:val="en-GB"/>
        </w:rPr>
        <w:t xml:space="preserve"> greater expectations for workers to work more flexibly, with greater effort, to a higher standard etc).</w:t>
      </w:r>
    </w:p>
    <w:p w14:paraId="1DB0AECE" w14:textId="545D40D8" w:rsidR="00146623" w:rsidRPr="00E67576" w:rsidRDefault="00146623" w:rsidP="00146623">
      <w:pPr>
        <w:spacing w:after="300" w:line="240" w:lineRule="auto"/>
        <w:jc w:val="both"/>
        <w:rPr>
          <w:i/>
        </w:rPr>
      </w:pPr>
      <w:r w:rsidRPr="00B657F5">
        <w:rPr>
          <w:rFonts w:eastAsia="Calibri" w:cstheme="minorHAnsi"/>
          <w:color w:val="000000" w:themeColor="text1"/>
          <w:lang w:val="en-GB"/>
        </w:rPr>
        <w:t xml:space="preserve">The effects of the pandemic, compounded by the unfolding cost of living crisis, have plunged millions into precarity and financial hardship. Many people find themselves trapped not only in low paid </w:t>
      </w:r>
      <w:proofErr w:type="gramStart"/>
      <w:r w:rsidRPr="00B657F5">
        <w:rPr>
          <w:rFonts w:eastAsia="Calibri" w:cstheme="minorHAnsi"/>
          <w:color w:val="000000" w:themeColor="text1"/>
          <w:lang w:val="en-GB"/>
        </w:rPr>
        <w:t>work, but</w:t>
      </w:r>
      <w:proofErr w:type="gramEnd"/>
      <w:r w:rsidRPr="00B657F5">
        <w:rPr>
          <w:rFonts w:eastAsia="Calibri" w:cstheme="minorHAnsi"/>
          <w:color w:val="000000" w:themeColor="text1"/>
          <w:lang w:val="en-GB"/>
        </w:rPr>
        <w:t xml:space="preserve"> work that provides little security of hours or shift patterns. Our recent research shows that almost a third (32 per cent) of workers in the UK have</w:t>
      </w:r>
      <w:r w:rsidR="00674BFB">
        <w:rPr>
          <w:rFonts w:eastAsia="Calibri" w:cstheme="minorHAnsi"/>
          <w:color w:val="000000" w:themeColor="text1"/>
          <w:lang w:val="en-GB"/>
        </w:rPr>
        <w:t xml:space="preserve"> received</w:t>
      </w:r>
      <w:r w:rsidRPr="00B657F5">
        <w:rPr>
          <w:rFonts w:eastAsia="Calibri" w:cstheme="minorHAnsi"/>
          <w:color w:val="000000" w:themeColor="text1"/>
          <w:lang w:val="en-GB"/>
        </w:rPr>
        <w:t xml:space="preserve"> less than a week’s notice for shifts, with 8 per cent receiving less than 24 hours’ notice. It is those in low paid work that typically bear the brunt of this, with half of below Living Wage workers receiving less than a week’s notice for shifts, compared to around a quarter of those on better pay. This uncertainty makes it impossible for many low paid workers to plan their lives. Short </w:t>
      </w:r>
      <w:proofErr w:type="gramStart"/>
      <w:r w:rsidRPr="00B657F5">
        <w:rPr>
          <w:rFonts w:eastAsia="Calibri" w:cstheme="minorHAnsi"/>
          <w:color w:val="000000" w:themeColor="text1"/>
          <w:lang w:val="en-GB"/>
        </w:rPr>
        <w:t>shift</w:t>
      </w:r>
      <w:proofErr w:type="gramEnd"/>
      <w:r w:rsidRPr="00B657F5">
        <w:rPr>
          <w:rFonts w:eastAsia="Calibri" w:cstheme="minorHAnsi"/>
          <w:color w:val="000000" w:themeColor="text1"/>
          <w:lang w:val="en-GB"/>
        </w:rPr>
        <w:t xml:space="preserve"> notice periods and shift cancellations often go hand in hand with insecure working contracts. </w:t>
      </w:r>
    </w:p>
    <w:p w14:paraId="59B8B2D0" w14:textId="419D0BAB" w:rsidR="00146623" w:rsidRPr="00146623" w:rsidRDefault="00146623" w:rsidP="0014793E">
      <w:pPr>
        <w:spacing w:before="300" w:after="300" w:line="240" w:lineRule="auto"/>
        <w:jc w:val="both"/>
        <w:rPr>
          <w:rFonts w:eastAsia="Calibri" w:cstheme="minorHAnsi"/>
          <w:color w:val="000000" w:themeColor="text1"/>
        </w:rPr>
      </w:pPr>
      <w:r w:rsidRPr="33D80F18">
        <w:rPr>
          <w:rFonts w:eastAsia="Calibri"/>
          <w:color w:val="000000" w:themeColor="text1"/>
          <w:lang w:val="en-GB"/>
        </w:rPr>
        <w:t xml:space="preserve">While it is true that in some cases, workers enjoy the flexibility of less formalised contracts with little to no hours required – such as zero hours contracts - it is also the case that casualised working contracts </w:t>
      </w:r>
      <w:r w:rsidR="000A7CB2">
        <w:rPr>
          <w:rFonts w:eastAsia="Calibri"/>
          <w:color w:val="000000" w:themeColor="text1"/>
          <w:lang w:val="en-GB"/>
        </w:rPr>
        <w:t xml:space="preserve">can </w:t>
      </w:r>
      <w:r w:rsidRPr="33D80F18">
        <w:rPr>
          <w:rFonts w:eastAsia="Calibri"/>
          <w:color w:val="000000" w:themeColor="text1"/>
          <w:lang w:val="en-GB"/>
        </w:rPr>
        <w:t>often lead to one-sized flexibility, benefitting the employer over the employee. A key part of this is lack of guaranteed hours. Under this scenario, employees are left more vulnerable to being called in to work without notice and have less protection when shifts are cancelled.</w:t>
      </w:r>
      <w:r w:rsidRPr="33D80F18">
        <w:rPr>
          <w:rStyle w:val="FootnoteReference"/>
          <w:rFonts w:eastAsia="Calibri"/>
          <w:color w:val="000000" w:themeColor="text1"/>
          <w:lang w:val="en-GB"/>
        </w:rPr>
        <w:footnoteReference w:id="11"/>
      </w:r>
    </w:p>
    <w:p w14:paraId="331E08F2" w14:textId="73C7B40C" w:rsidR="00BD07E7" w:rsidRPr="00633047" w:rsidRDefault="00146623" w:rsidP="0014793E">
      <w:pPr>
        <w:spacing w:before="300" w:after="300" w:line="240" w:lineRule="auto"/>
        <w:jc w:val="both"/>
        <w:rPr>
          <w:rFonts w:eastAsia="Calibri"/>
          <w:color w:val="000000" w:themeColor="text1"/>
        </w:rPr>
      </w:pPr>
      <w:r w:rsidRPr="00E67576">
        <w:rPr>
          <w:noProof/>
          <w:color w:val="69A951"/>
          <w:sz w:val="20"/>
          <w:szCs w:val="20"/>
        </w:rPr>
        <w:lastRenderedPageBreak/>
        <w:drawing>
          <wp:anchor distT="0" distB="0" distL="114300" distR="114300" simplePos="0" relativeHeight="251658240" behindDoc="1" locked="0" layoutInCell="1" allowOverlap="1" wp14:anchorId="72473FF1" wp14:editId="71EF297F">
            <wp:simplePos x="0" y="0"/>
            <wp:positionH relativeFrom="column">
              <wp:posOffset>0</wp:posOffset>
            </wp:positionH>
            <wp:positionV relativeFrom="paragraph">
              <wp:posOffset>422461</wp:posOffset>
            </wp:positionV>
            <wp:extent cx="5759450" cy="2474259"/>
            <wp:effectExtent l="0" t="0" r="0" b="2540"/>
            <wp:wrapTight wrapText="bothSides">
              <wp:wrapPolygon edited="0">
                <wp:start x="0" y="0"/>
                <wp:lineTo x="0" y="21511"/>
                <wp:lineTo x="21529" y="21511"/>
                <wp:lineTo x="21529" y="0"/>
                <wp:lineTo x="0" y="0"/>
              </wp:wrapPolygon>
            </wp:wrapTight>
            <wp:docPr id="5" name="Chart 5">
              <a:extLst xmlns:a="http://schemas.openxmlformats.org/drawingml/2006/main">
                <a:ext uri="{FF2B5EF4-FFF2-40B4-BE49-F238E27FC236}">
                  <a16:creationId xmlns:a16="http://schemas.microsoft.com/office/drawing/2014/main" id="{88DD3E21-FAA3-412C-9000-DE799DA7E41F}"/>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5"/>
              </a:graphicData>
            </a:graphic>
            <wp14:sizeRelV relativeFrom="margin">
              <wp14:pctHeight>0</wp14:pctHeight>
            </wp14:sizeRelV>
          </wp:anchor>
        </w:drawing>
      </w:r>
      <w:r w:rsidR="00BD07E7" w:rsidRPr="00E67576">
        <w:rPr>
          <w:rFonts w:eastAsia="Calibri" w:cstheme="minorHAnsi"/>
          <w:b/>
          <w:i/>
          <w:color w:val="000000" w:themeColor="text1"/>
          <w:sz w:val="24"/>
          <w:szCs w:val="24"/>
          <w:lang w:val="en-GB"/>
        </w:rPr>
        <w:t xml:space="preserve">Figure </w:t>
      </w:r>
      <w:r>
        <w:rPr>
          <w:rFonts w:eastAsia="Calibri" w:cstheme="minorHAnsi"/>
          <w:b/>
          <w:i/>
          <w:color w:val="000000" w:themeColor="text1"/>
          <w:sz w:val="24"/>
          <w:szCs w:val="24"/>
          <w:lang w:val="en-GB"/>
        </w:rPr>
        <w:t>5</w:t>
      </w:r>
      <w:r w:rsidR="00BD07E7" w:rsidRPr="00E67576">
        <w:rPr>
          <w:rFonts w:eastAsia="Calibri" w:cstheme="minorHAnsi"/>
          <w:b/>
          <w:i/>
          <w:color w:val="000000" w:themeColor="text1"/>
          <w:sz w:val="24"/>
          <w:szCs w:val="24"/>
          <w:lang w:val="en-GB"/>
        </w:rPr>
        <w:t xml:space="preserve">: </w:t>
      </w:r>
      <w:r w:rsidR="004B1C3F" w:rsidRPr="00E67576">
        <w:rPr>
          <w:i/>
          <w:sz w:val="24"/>
          <w:szCs w:val="24"/>
        </w:rPr>
        <w:t>Weekly hours guaranteed in contract and whether workers want more, fewer or the same hours in contract, UK, 2021</w:t>
      </w:r>
      <w:r w:rsidR="007327AD" w:rsidRPr="00E67576">
        <w:rPr>
          <w:i/>
          <w:sz w:val="24"/>
          <w:szCs w:val="24"/>
        </w:rPr>
        <w:t>.</w:t>
      </w:r>
      <w:r w:rsidR="007327AD">
        <w:rPr>
          <w:i/>
          <w:iCs/>
        </w:rPr>
        <w:t xml:space="preserve"> </w:t>
      </w:r>
    </w:p>
    <w:p w14:paraId="4505299B" w14:textId="7C74D811" w:rsidR="00E82E67" w:rsidRPr="00146623" w:rsidRDefault="00241728" w:rsidP="00146623">
      <w:pPr>
        <w:spacing w:before="300" w:after="300" w:line="240" w:lineRule="auto"/>
        <w:jc w:val="both"/>
        <w:rPr>
          <w:i/>
          <w:iCs/>
        </w:rPr>
      </w:pPr>
      <w:r w:rsidRPr="00C73C28">
        <w:rPr>
          <w:i/>
          <w:iCs/>
          <w:sz w:val="18"/>
          <w:szCs w:val="18"/>
        </w:rPr>
        <w:t xml:space="preserve">Source: Living Wage Foundation analysis of polling of </w:t>
      </w:r>
      <w:r w:rsidR="00C73C28" w:rsidRPr="00C73C28">
        <w:rPr>
          <w:i/>
          <w:iCs/>
          <w:sz w:val="18"/>
          <w:szCs w:val="18"/>
        </w:rPr>
        <w:t xml:space="preserve">2000+ workers by </w:t>
      </w:r>
      <w:proofErr w:type="spellStart"/>
      <w:r w:rsidR="00C73C28" w:rsidRPr="00C73C28">
        <w:rPr>
          <w:i/>
          <w:iCs/>
          <w:sz w:val="18"/>
          <w:szCs w:val="18"/>
        </w:rPr>
        <w:t>Survation</w:t>
      </w:r>
      <w:proofErr w:type="spellEnd"/>
      <w:r w:rsidR="00C73C28">
        <w:rPr>
          <w:i/>
          <w:iCs/>
        </w:rPr>
        <w:t xml:space="preserve">. </w:t>
      </w:r>
    </w:p>
    <w:p w14:paraId="5A660D6D" w14:textId="12524C16" w:rsidR="00E82E67" w:rsidRPr="00B657F5" w:rsidRDefault="00096FA0" w:rsidP="0014793E">
      <w:pPr>
        <w:spacing w:before="300" w:after="300" w:line="240" w:lineRule="auto"/>
        <w:jc w:val="both"/>
        <w:rPr>
          <w:rFonts w:eastAsia="Calibri" w:cstheme="minorHAnsi"/>
          <w:color w:val="000000" w:themeColor="text1"/>
        </w:rPr>
      </w:pPr>
      <w:r w:rsidRPr="00096FA0">
        <w:rPr>
          <w:rFonts w:eastAsia="Calibri" w:cstheme="minorHAnsi"/>
          <w:b/>
          <w:bCs/>
          <w:color w:val="000000" w:themeColor="text1"/>
        </w:rPr>
        <w:t>Q</w:t>
      </w:r>
      <w:r w:rsidR="21FC3545" w:rsidRPr="00B657F5">
        <w:rPr>
          <w:rFonts w:eastAsia="Calibri" w:cstheme="minorHAnsi"/>
          <w:b/>
          <w:bCs/>
          <w:color w:val="000000" w:themeColor="text1"/>
          <w:lang w:val="en-GB"/>
        </w:rPr>
        <w:t>12</w:t>
      </w:r>
      <w:r>
        <w:rPr>
          <w:rFonts w:eastAsia="Calibri" w:cstheme="minorHAnsi"/>
          <w:b/>
          <w:bCs/>
          <w:color w:val="000000" w:themeColor="text1"/>
          <w:lang w:val="en-GB"/>
        </w:rPr>
        <w:t>:</w:t>
      </w:r>
      <w:r w:rsidR="21FC3545" w:rsidRPr="00B657F5">
        <w:rPr>
          <w:rFonts w:eastAsia="Calibri" w:cstheme="minorHAnsi"/>
          <w:b/>
          <w:bCs/>
          <w:color w:val="000000" w:themeColor="text1"/>
          <w:lang w:val="en-GB"/>
        </w:rPr>
        <w:t xml:space="preserve"> </w:t>
      </w:r>
      <w:r>
        <w:rPr>
          <w:rFonts w:eastAsia="Calibri" w:cstheme="minorHAnsi"/>
          <w:b/>
          <w:bCs/>
          <w:color w:val="000000" w:themeColor="text1"/>
          <w:lang w:val="en-GB"/>
        </w:rPr>
        <w:t>W</w:t>
      </w:r>
      <w:r w:rsidR="21FC3545" w:rsidRPr="00B657F5">
        <w:rPr>
          <w:rFonts w:eastAsia="Calibri" w:cstheme="minorHAnsi"/>
          <w:b/>
          <w:bCs/>
          <w:color w:val="000000" w:themeColor="text1"/>
          <w:lang w:val="en-GB"/>
        </w:rPr>
        <w:t>ha</w:t>
      </w:r>
      <w:r w:rsidR="008E29F1">
        <w:rPr>
          <w:rFonts w:eastAsia="Calibri" w:cstheme="minorHAnsi"/>
          <w:b/>
          <w:bCs/>
          <w:color w:val="000000" w:themeColor="text1"/>
          <w:lang w:val="en-GB"/>
        </w:rPr>
        <w:t>t has</w:t>
      </w:r>
      <w:r w:rsidR="21FC3545" w:rsidRPr="00B657F5">
        <w:rPr>
          <w:rFonts w:eastAsia="Calibri" w:cstheme="minorHAnsi"/>
          <w:b/>
          <w:bCs/>
          <w:color w:val="000000" w:themeColor="text1"/>
          <w:lang w:val="en-GB"/>
        </w:rPr>
        <w:t xml:space="preserve"> been workers’ experience of the Universal Credit system and how the minimum wage interacts with it? Has </w:t>
      </w:r>
      <w:proofErr w:type="gramStart"/>
      <w:r w:rsidR="21FC3545" w:rsidRPr="00B657F5">
        <w:rPr>
          <w:rFonts w:eastAsia="Calibri" w:cstheme="minorHAnsi"/>
          <w:b/>
          <w:bCs/>
          <w:color w:val="000000" w:themeColor="text1"/>
          <w:lang w:val="en-GB"/>
        </w:rPr>
        <w:t>this influenced workers</w:t>
      </w:r>
      <w:proofErr w:type="gramEnd"/>
      <w:r w:rsidR="21FC3545" w:rsidRPr="00B657F5">
        <w:rPr>
          <w:rFonts w:eastAsia="Calibri" w:cstheme="minorHAnsi"/>
          <w:b/>
          <w:bCs/>
          <w:color w:val="000000" w:themeColor="text1"/>
          <w:lang w:val="en-GB"/>
        </w:rPr>
        <w:t xml:space="preserve"> approach to how many hours they work?</w:t>
      </w:r>
    </w:p>
    <w:p w14:paraId="10276C7E" w14:textId="50324209" w:rsidR="00E82E67" w:rsidRPr="00B657F5" w:rsidRDefault="21FC3545" w:rsidP="0014793E">
      <w:pPr>
        <w:spacing w:before="300" w:after="300" w:line="240" w:lineRule="auto"/>
        <w:jc w:val="both"/>
        <w:rPr>
          <w:rFonts w:eastAsia="Calibri" w:cstheme="minorHAnsi"/>
          <w:color w:val="000000" w:themeColor="text1"/>
          <w:lang w:val="en-GB"/>
        </w:rPr>
      </w:pPr>
      <w:r w:rsidRPr="33D80F18">
        <w:rPr>
          <w:rFonts w:eastAsia="Calibri"/>
          <w:color w:val="000000" w:themeColor="text1"/>
          <w:lang w:val="en-GB"/>
        </w:rPr>
        <w:t xml:space="preserve">Insecure work can significantly impact those who are in receipt of Universal Credit. Universal Credit terms dictate that a recipient must be working, or seeking to work, for at least 16 hours per week </w:t>
      </w:r>
      <w:proofErr w:type="gramStart"/>
      <w:r w:rsidRPr="33D80F18">
        <w:rPr>
          <w:rFonts w:eastAsia="Calibri"/>
          <w:color w:val="000000" w:themeColor="text1"/>
          <w:lang w:val="en-GB"/>
        </w:rPr>
        <w:t>in order to</w:t>
      </w:r>
      <w:proofErr w:type="gramEnd"/>
      <w:r w:rsidRPr="33D80F18">
        <w:rPr>
          <w:rFonts w:eastAsia="Calibri"/>
          <w:color w:val="000000" w:themeColor="text1"/>
          <w:lang w:val="en-GB"/>
        </w:rPr>
        <w:t xml:space="preserve"> avoid sanctions. Similarly, parents must be working or seeking to work 16 hours per week </w:t>
      </w:r>
      <w:proofErr w:type="gramStart"/>
      <w:r w:rsidRPr="33D80F18">
        <w:rPr>
          <w:rFonts w:eastAsia="Calibri"/>
          <w:color w:val="000000" w:themeColor="text1"/>
          <w:lang w:val="en-GB"/>
        </w:rPr>
        <w:t>in order to</w:t>
      </w:r>
      <w:proofErr w:type="gramEnd"/>
      <w:r w:rsidRPr="33D80F18">
        <w:rPr>
          <w:rFonts w:eastAsia="Calibri"/>
          <w:color w:val="000000" w:themeColor="text1"/>
          <w:lang w:val="en-GB"/>
        </w:rPr>
        <w:t xml:space="preserve"> receive their ’30 hours free’ childcare vouchers from the government.</w:t>
      </w:r>
      <w:r w:rsidR="000C44E5" w:rsidRPr="33D80F18">
        <w:rPr>
          <w:rStyle w:val="FootnoteReference"/>
          <w:rFonts w:eastAsia="Calibri"/>
          <w:color w:val="000000" w:themeColor="text1"/>
          <w:lang w:val="en-GB"/>
        </w:rPr>
        <w:footnoteReference w:id="12"/>
      </w:r>
      <w:r w:rsidR="003B6083" w:rsidRPr="33D80F18">
        <w:rPr>
          <w:rFonts w:eastAsia="Calibri"/>
          <w:color w:val="000000" w:themeColor="text1"/>
          <w:lang w:val="en-GB"/>
        </w:rPr>
        <w:t xml:space="preserve"> </w:t>
      </w:r>
      <w:r w:rsidRPr="33D80F18">
        <w:rPr>
          <w:rFonts w:eastAsia="Calibri"/>
          <w:color w:val="000000" w:themeColor="text1"/>
          <w:lang w:val="en-GB"/>
        </w:rPr>
        <w:t xml:space="preserve">This can mean that when shifts are not guaranteed, or are cancelled at late notice, workers can face sanctions through no fault of their own. Our recent research found that 65 per cent of workers receive less than 50 per cent of their regular income when shifts are cancelled. In addition to the direct cuts to income through work, this has ramifications for other sources of income, with 29 per cent of workers who experience short notice periods and/or shift cancellations facing fluctuating social security payments (such as Universal Credit payments) </w:t>
      </w:r>
      <w:proofErr w:type="gramStart"/>
      <w:r w:rsidRPr="33D80F18">
        <w:rPr>
          <w:rFonts w:eastAsia="Calibri"/>
          <w:color w:val="000000" w:themeColor="text1"/>
          <w:lang w:val="en-GB"/>
        </w:rPr>
        <w:t>as a result of</w:t>
      </w:r>
      <w:proofErr w:type="gramEnd"/>
      <w:r w:rsidRPr="33D80F18">
        <w:rPr>
          <w:rFonts w:eastAsia="Calibri"/>
          <w:color w:val="000000" w:themeColor="text1"/>
          <w:lang w:val="en-GB"/>
        </w:rPr>
        <w:t xml:space="preserve"> unreliable working hours. This can mean that workers with no fixed hours, or who receive late notice of shift changes, are left in a difficult financial situation with no way to predict their regular income both in their pay and their benefit payments.</w:t>
      </w:r>
      <w:r w:rsidR="000C44E5" w:rsidRPr="33D80F18">
        <w:rPr>
          <w:rStyle w:val="FootnoteReference"/>
          <w:rFonts w:eastAsia="Calibri"/>
          <w:color w:val="000000" w:themeColor="text1"/>
          <w:lang w:val="en-GB"/>
        </w:rPr>
        <w:footnoteReference w:id="13"/>
      </w:r>
    </w:p>
    <w:p w14:paraId="48111257" w14:textId="5E7557FA" w:rsidR="00E82E67" w:rsidRPr="00B657F5" w:rsidRDefault="21FC3545" w:rsidP="0014793E">
      <w:pPr>
        <w:spacing w:line="257" w:lineRule="auto"/>
        <w:jc w:val="both"/>
        <w:rPr>
          <w:rFonts w:eastAsia="Calibri" w:cstheme="minorHAnsi"/>
          <w:color w:val="000000" w:themeColor="text1"/>
        </w:rPr>
      </w:pPr>
      <w:r w:rsidRPr="00B657F5">
        <w:rPr>
          <w:rFonts w:eastAsia="Calibri" w:cstheme="minorHAnsi"/>
          <w:b/>
          <w:bCs/>
          <w:color w:val="000000" w:themeColor="text1"/>
        </w:rPr>
        <w:t>Q13: How has the rising cost of living affected workers on or close to the NMW and NLW and how, if at all, has this affected worker needs and expectations from their employment and pay?</w:t>
      </w:r>
    </w:p>
    <w:p w14:paraId="1FE0DFDE" w14:textId="5F75DC4A" w:rsidR="00E82E67" w:rsidRPr="00B657F5" w:rsidRDefault="21FC3545" w:rsidP="0014793E">
      <w:pPr>
        <w:spacing w:line="257" w:lineRule="auto"/>
        <w:jc w:val="both"/>
        <w:rPr>
          <w:rFonts w:ascii="Calibri" w:eastAsia="Calibri" w:hAnsi="Calibri" w:cs="Calibri"/>
          <w:color w:val="000000" w:themeColor="text1"/>
          <w:sz w:val="16"/>
          <w:szCs w:val="16"/>
        </w:rPr>
      </w:pPr>
      <w:r w:rsidRPr="4A4D6C86">
        <w:rPr>
          <w:rFonts w:eastAsia="Calibri"/>
          <w:color w:val="000000" w:themeColor="text1"/>
        </w:rPr>
        <w:t xml:space="preserve">Living Wage Foundation research has found that the </w:t>
      </w:r>
      <w:proofErr w:type="gramStart"/>
      <w:r w:rsidRPr="4A4D6C86">
        <w:rPr>
          <w:rFonts w:eastAsia="Calibri"/>
          <w:color w:val="000000" w:themeColor="text1"/>
        </w:rPr>
        <w:t>cost of living</w:t>
      </w:r>
      <w:proofErr w:type="gramEnd"/>
      <w:r w:rsidRPr="4A4D6C86">
        <w:rPr>
          <w:rFonts w:eastAsia="Calibri"/>
          <w:color w:val="000000" w:themeColor="text1"/>
        </w:rPr>
        <w:t xml:space="preserve"> crisis is putting low paid workers under significant financial strain. A survey of more than 2,000 low-paid workers in September 2022 found that:</w:t>
      </w:r>
      <w:r w:rsidRPr="4A4D6C86">
        <w:rPr>
          <w:rStyle w:val="FootnoteReference"/>
          <w:rFonts w:ascii="Calibri" w:eastAsia="Calibri" w:hAnsi="Calibri" w:cs="Calibri"/>
          <w:color w:val="000000" w:themeColor="text1"/>
          <w:sz w:val="16"/>
          <w:szCs w:val="16"/>
        </w:rPr>
        <w:footnoteReference w:id="14"/>
      </w:r>
    </w:p>
    <w:p w14:paraId="0462B8EE" w14:textId="7C915FA8" w:rsidR="00E82E67" w:rsidRPr="00B657F5" w:rsidRDefault="21FC3545" w:rsidP="0014793E">
      <w:pPr>
        <w:pStyle w:val="ListParagraph"/>
        <w:numPr>
          <w:ilvl w:val="0"/>
          <w:numId w:val="13"/>
        </w:numPr>
        <w:jc w:val="both"/>
        <w:rPr>
          <w:rFonts w:eastAsia="Calibri" w:cstheme="minorHAnsi"/>
          <w:color w:val="000000" w:themeColor="text1"/>
        </w:rPr>
      </w:pPr>
      <w:r w:rsidRPr="00B657F5">
        <w:rPr>
          <w:rFonts w:eastAsia="Calibri" w:cstheme="minorHAnsi"/>
          <w:color w:val="000000" w:themeColor="text1"/>
        </w:rPr>
        <w:t xml:space="preserve">78 per cent of workers paid below the </w:t>
      </w:r>
      <w:r w:rsidR="73AB9D0A" w:rsidRPr="7B3FA007">
        <w:rPr>
          <w:rFonts w:eastAsia="Calibri"/>
          <w:color w:val="000000" w:themeColor="text1"/>
        </w:rPr>
        <w:t>RLW</w:t>
      </w:r>
      <w:r w:rsidRPr="00B657F5">
        <w:rPr>
          <w:rFonts w:eastAsia="Calibri" w:cstheme="minorHAnsi"/>
          <w:color w:val="000000" w:themeColor="text1"/>
        </w:rPr>
        <w:t xml:space="preserve"> said the cost-of-living crisis is the worst financial period they have ever faced.</w:t>
      </w:r>
    </w:p>
    <w:p w14:paraId="298E97B9" w14:textId="462DBAB6" w:rsidR="00E82E67" w:rsidRPr="00B657F5" w:rsidRDefault="21FC3545" w:rsidP="0014793E">
      <w:pPr>
        <w:pStyle w:val="ListParagraph"/>
        <w:numPr>
          <w:ilvl w:val="0"/>
          <w:numId w:val="13"/>
        </w:numPr>
        <w:jc w:val="both"/>
        <w:rPr>
          <w:rFonts w:eastAsia="Calibri" w:cstheme="minorHAnsi"/>
          <w:color w:val="000000" w:themeColor="text1"/>
        </w:rPr>
      </w:pPr>
      <w:r w:rsidRPr="00B657F5">
        <w:rPr>
          <w:rFonts w:eastAsia="Calibri" w:cstheme="minorHAnsi"/>
          <w:color w:val="000000" w:themeColor="text1"/>
        </w:rPr>
        <w:lastRenderedPageBreak/>
        <w:t>Over half (56 per cent) of low-paid workers report using foodbanks over the last 12 months, with 63 per cent of low-paid food bank users saying their use had increased in this time.</w:t>
      </w:r>
    </w:p>
    <w:p w14:paraId="6DCABF82" w14:textId="6BCBD7A3" w:rsidR="00E82E67" w:rsidRPr="00B657F5" w:rsidRDefault="21FC3545" w:rsidP="0014793E">
      <w:pPr>
        <w:pStyle w:val="ListParagraph"/>
        <w:numPr>
          <w:ilvl w:val="0"/>
          <w:numId w:val="13"/>
        </w:numPr>
        <w:jc w:val="both"/>
        <w:rPr>
          <w:rFonts w:eastAsia="Calibri" w:cstheme="minorHAnsi"/>
          <w:color w:val="000000" w:themeColor="text1"/>
        </w:rPr>
      </w:pPr>
      <w:r w:rsidRPr="00B657F5">
        <w:rPr>
          <w:rFonts w:eastAsia="Calibri" w:cstheme="minorHAnsi"/>
          <w:color w:val="000000" w:themeColor="text1"/>
        </w:rPr>
        <w:t xml:space="preserve">42 per cent of low paid workers said they are now regularly skipping meals because of financial reasons, an increase of 10 per cent compared to the same survey in January 2022. </w:t>
      </w:r>
    </w:p>
    <w:p w14:paraId="2F567EBC" w14:textId="404EFC12" w:rsidR="00E82E67" w:rsidRPr="00B657F5" w:rsidRDefault="21FC3545" w:rsidP="0014793E">
      <w:pPr>
        <w:spacing w:line="257" w:lineRule="auto"/>
        <w:jc w:val="both"/>
        <w:rPr>
          <w:rFonts w:eastAsia="Calibri" w:cstheme="minorHAnsi"/>
          <w:color w:val="000000" w:themeColor="text1"/>
        </w:rPr>
      </w:pPr>
      <w:r w:rsidRPr="00B657F5">
        <w:rPr>
          <w:rFonts w:eastAsia="Calibri" w:cstheme="minorHAnsi"/>
          <w:color w:val="000000" w:themeColor="text1"/>
        </w:rPr>
        <w:t xml:space="preserve">The research also found that women are being affected by the </w:t>
      </w:r>
      <w:proofErr w:type="gramStart"/>
      <w:r w:rsidRPr="00B657F5">
        <w:rPr>
          <w:rFonts w:eastAsia="Calibri" w:cstheme="minorHAnsi"/>
          <w:color w:val="000000" w:themeColor="text1"/>
        </w:rPr>
        <w:t>cost of living</w:t>
      </w:r>
      <w:proofErr w:type="gramEnd"/>
      <w:r w:rsidRPr="00B657F5">
        <w:rPr>
          <w:rFonts w:eastAsia="Calibri" w:cstheme="minorHAnsi"/>
          <w:color w:val="000000" w:themeColor="text1"/>
        </w:rPr>
        <w:t xml:space="preserve"> crisis more severely than men:</w:t>
      </w:r>
    </w:p>
    <w:p w14:paraId="2C6766EC" w14:textId="0F1F073F" w:rsidR="00E82E67" w:rsidRPr="00B657F5" w:rsidRDefault="21FC3545" w:rsidP="0014793E">
      <w:pPr>
        <w:pStyle w:val="ListParagraph"/>
        <w:numPr>
          <w:ilvl w:val="0"/>
          <w:numId w:val="10"/>
        </w:numPr>
        <w:jc w:val="both"/>
        <w:rPr>
          <w:rFonts w:eastAsia="Calibri" w:cstheme="minorHAnsi"/>
          <w:color w:val="000000" w:themeColor="text1"/>
        </w:rPr>
      </w:pPr>
      <w:r w:rsidRPr="00B657F5">
        <w:rPr>
          <w:rFonts w:eastAsia="Calibri" w:cstheme="minorHAnsi"/>
          <w:color w:val="000000" w:themeColor="text1"/>
        </w:rPr>
        <w:t>80</w:t>
      </w:r>
      <w:r w:rsidR="00B64D42">
        <w:rPr>
          <w:rFonts w:eastAsia="Calibri" w:cstheme="minorHAnsi"/>
          <w:color w:val="000000" w:themeColor="text1"/>
        </w:rPr>
        <w:t xml:space="preserve"> per cent</w:t>
      </w:r>
      <w:r w:rsidRPr="00B657F5">
        <w:rPr>
          <w:rFonts w:eastAsia="Calibri" w:cstheme="minorHAnsi"/>
          <w:color w:val="000000" w:themeColor="text1"/>
        </w:rPr>
        <w:t xml:space="preserve"> of women, compared to 71</w:t>
      </w:r>
      <w:r w:rsidR="00B64D42">
        <w:rPr>
          <w:rFonts w:eastAsia="Calibri" w:cstheme="minorHAnsi"/>
          <w:color w:val="000000" w:themeColor="text1"/>
        </w:rPr>
        <w:t xml:space="preserve"> per cent</w:t>
      </w:r>
      <w:r w:rsidRPr="00B657F5">
        <w:rPr>
          <w:rFonts w:eastAsia="Calibri" w:cstheme="minorHAnsi"/>
          <w:color w:val="000000" w:themeColor="text1"/>
        </w:rPr>
        <w:t xml:space="preserve"> of men, agree that being on low pay during the cost-of-living crisis has made it impossible to meet basic living costs.  </w:t>
      </w:r>
    </w:p>
    <w:p w14:paraId="30B3B2EF" w14:textId="76E559F1" w:rsidR="00E82E67" w:rsidRPr="00B657F5" w:rsidRDefault="21FC3545" w:rsidP="0014793E">
      <w:pPr>
        <w:pStyle w:val="ListParagraph"/>
        <w:numPr>
          <w:ilvl w:val="0"/>
          <w:numId w:val="10"/>
        </w:numPr>
        <w:jc w:val="both"/>
        <w:rPr>
          <w:rFonts w:eastAsia="Calibri" w:cstheme="minorHAnsi"/>
          <w:color w:val="000000" w:themeColor="text1"/>
        </w:rPr>
      </w:pPr>
      <w:r w:rsidRPr="00B657F5">
        <w:rPr>
          <w:rFonts w:eastAsia="Calibri" w:cstheme="minorHAnsi"/>
          <w:color w:val="000000" w:themeColor="text1"/>
        </w:rPr>
        <w:t>75</w:t>
      </w:r>
      <w:r w:rsidR="00B64D42">
        <w:rPr>
          <w:rFonts w:eastAsia="Calibri" w:cstheme="minorHAnsi"/>
          <w:color w:val="000000" w:themeColor="text1"/>
        </w:rPr>
        <w:t xml:space="preserve"> per cent</w:t>
      </w:r>
      <w:r w:rsidRPr="00B657F5">
        <w:rPr>
          <w:rFonts w:eastAsia="Calibri" w:cstheme="minorHAnsi"/>
          <w:color w:val="000000" w:themeColor="text1"/>
        </w:rPr>
        <w:t xml:space="preserve"> of women, compared to 65</w:t>
      </w:r>
      <w:r w:rsidR="00B64D42">
        <w:rPr>
          <w:rFonts w:eastAsia="Calibri" w:cstheme="minorHAnsi"/>
          <w:color w:val="000000" w:themeColor="text1"/>
        </w:rPr>
        <w:t xml:space="preserve"> per cent</w:t>
      </w:r>
      <w:r w:rsidRPr="00B657F5">
        <w:rPr>
          <w:rFonts w:eastAsia="Calibri" w:cstheme="minorHAnsi"/>
          <w:color w:val="000000" w:themeColor="text1"/>
        </w:rPr>
        <w:t xml:space="preserve"> of men, felt their pay negatively impacted their levels of anxiety </w:t>
      </w:r>
    </w:p>
    <w:p w14:paraId="0E233FC5" w14:textId="5407A1F3" w:rsidR="00E82E67" w:rsidRPr="00B657F5" w:rsidRDefault="21FC3545" w:rsidP="0014793E">
      <w:pPr>
        <w:spacing w:line="257" w:lineRule="auto"/>
        <w:jc w:val="both"/>
        <w:rPr>
          <w:rFonts w:eastAsia="Calibri"/>
          <w:color w:val="000000" w:themeColor="text1"/>
        </w:rPr>
      </w:pPr>
      <w:r w:rsidRPr="4A4D6C86">
        <w:rPr>
          <w:rFonts w:eastAsia="Calibri"/>
          <w:color w:val="000000" w:themeColor="text1"/>
        </w:rPr>
        <w:t>Asked to rank the measures that either their employer or the government could provide to help them deal with increased living costs, low paid workers overwhelmingly chose increasing their rate of pay as the most important measure that could be taken. They said it would improve their overall happiness (75 per cent), their mental health (76 per cent) and their/their families</w:t>
      </w:r>
      <w:r w:rsidR="00B64D42">
        <w:rPr>
          <w:rFonts w:eastAsia="Calibri"/>
          <w:color w:val="000000" w:themeColor="text1"/>
        </w:rPr>
        <w:t>’</w:t>
      </w:r>
      <w:r w:rsidRPr="4A4D6C86">
        <w:rPr>
          <w:rFonts w:eastAsia="Calibri"/>
          <w:color w:val="000000" w:themeColor="text1"/>
        </w:rPr>
        <w:t xml:space="preserve"> financial situation (75 per cent).</w:t>
      </w:r>
      <w:r w:rsidRPr="4A4D6C86">
        <w:rPr>
          <w:rFonts w:ascii="Calibri" w:eastAsia="Calibri" w:hAnsi="Calibri" w:cs="Calibri"/>
          <w:color w:val="000000" w:themeColor="text1"/>
          <w:sz w:val="16"/>
          <w:szCs w:val="16"/>
        </w:rPr>
        <w:t xml:space="preserve"> </w:t>
      </w:r>
    </w:p>
    <w:p w14:paraId="301DC72B" w14:textId="77777777" w:rsidR="00A13D28" w:rsidRDefault="00096FA0" w:rsidP="0014793E">
      <w:pPr>
        <w:spacing w:before="300" w:after="300" w:line="240" w:lineRule="auto"/>
        <w:jc w:val="both"/>
        <w:rPr>
          <w:rFonts w:eastAsia="Calibri"/>
          <w:b/>
          <w:color w:val="000000" w:themeColor="text1"/>
          <w:lang w:val="en-GB"/>
        </w:rPr>
      </w:pPr>
      <w:r w:rsidRPr="445F87E7">
        <w:rPr>
          <w:rFonts w:eastAsia="Calibri"/>
          <w:b/>
          <w:color w:val="000000" w:themeColor="text1"/>
          <w:lang w:val="en-GB"/>
        </w:rPr>
        <w:t>Q</w:t>
      </w:r>
      <w:r w:rsidR="21FC3545" w:rsidRPr="445F87E7">
        <w:rPr>
          <w:rFonts w:eastAsia="Calibri"/>
          <w:b/>
          <w:color w:val="000000" w:themeColor="text1"/>
          <w:lang w:val="en-GB"/>
        </w:rPr>
        <w:t>27</w:t>
      </w:r>
      <w:r w:rsidRPr="445F87E7">
        <w:rPr>
          <w:rFonts w:eastAsia="Calibri"/>
          <w:b/>
          <w:color w:val="000000" w:themeColor="text1"/>
          <w:lang w:val="en-GB"/>
        </w:rPr>
        <w:t xml:space="preserve">: </w:t>
      </w:r>
      <w:r w:rsidR="21FC3545" w:rsidRPr="445F87E7">
        <w:rPr>
          <w:rFonts w:eastAsia="Calibri"/>
          <w:b/>
          <w:color w:val="000000" w:themeColor="text1"/>
          <w:lang w:val="en-GB"/>
        </w:rPr>
        <w:t>How widely used is the Apprentice Rate? What kind of apprenticeships are paid this rate? What kind of jobs do these apprenticeships (paid at the Apprentice Rate) lead to?</w:t>
      </w:r>
    </w:p>
    <w:p w14:paraId="741CA842" w14:textId="205178F5" w:rsidR="00E82E67" w:rsidRPr="00A13D28" w:rsidRDefault="6348739F" w:rsidP="0014793E">
      <w:pPr>
        <w:spacing w:before="300" w:after="300" w:line="240" w:lineRule="auto"/>
        <w:jc w:val="both"/>
        <w:rPr>
          <w:rFonts w:eastAsia="Calibri"/>
          <w:b/>
          <w:color w:val="000000" w:themeColor="text1"/>
          <w:lang w:val="en-GB"/>
        </w:rPr>
      </w:pPr>
      <w:r w:rsidRPr="2060413D">
        <w:rPr>
          <w:rFonts w:eastAsia="Calibri"/>
          <w:color w:val="000000" w:themeColor="text1"/>
          <w:lang w:val="en-GB"/>
        </w:rPr>
        <w:t xml:space="preserve">The Living Wage Foundation does not mandate that apprentices be paid the Living Wage, due to the level of training that apprentices receive. However, </w:t>
      </w:r>
      <w:r w:rsidR="00E64B29">
        <w:rPr>
          <w:rFonts w:eastAsia="Calibri"/>
          <w:color w:val="000000" w:themeColor="text1"/>
          <w:lang w:val="en-GB"/>
        </w:rPr>
        <w:t>over 40</w:t>
      </w:r>
      <w:r w:rsidR="00404698">
        <w:rPr>
          <w:rFonts w:eastAsia="Calibri"/>
          <w:color w:val="000000" w:themeColor="text1"/>
          <w:lang w:val="en-GB"/>
        </w:rPr>
        <w:t xml:space="preserve"> per cent</w:t>
      </w:r>
      <w:r w:rsidR="00E64B29">
        <w:rPr>
          <w:rFonts w:eastAsia="Calibri"/>
          <w:color w:val="000000" w:themeColor="text1"/>
          <w:lang w:val="en-GB"/>
        </w:rPr>
        <w:t xml:space="preserve"> of</w:t>
      </w:r>
      <w:r w:rsidRPr="2060413D">
        <w:rPr>
          <w:rFonts w:eastAsia="Calibri"/>
          <w:color w:val="000000" w:themeColor="text1"/>
          <w:lang w:val="en-GB"/>
        </w:rPr>
        <w:t xml:space="preserve"> accredited employers choose to pay apprentices the Living Wage</w:t>
      </w:r>
      <w:r w:rsidR="00E64B29">
        <w:rPr>
          <w:rStyle w:val="FootnoteReference"/>
          <w:rFonts w:eastAsia="Calibri"/>
          <w:color w:val="000000" w:themeColor="text1"/>
          <w:lang w:val="en-GB"/>
        </w:rPr>
        <w:footnoteReference w:id="15"/>
      </w:r>
      <w:r w:rsidRPr="2060413D">
        <w:rPr>
          <w:rFonts w:eastAsia="Calibri"/>
          <w:color w:val="000000" w:themeColor="text1"/>
          <w:lang w:val="en-GB"/>
        </w:rPr>
        <w:t xml:space="preserve">, in recognition of the fact that they do not receive financial support over the course of their apprenticeship, </w:t>
      </w:r>
      <w:proofErr w:type="gramStart"/>
      <w:r w:rsidRPr="2060413D">
        <w:rPr>
          <w:rFonts w:eastAsia="Calibri"/>
          <w:color w:val="000000" w:themeColor="text1"/>
          <w:lang w:val="en-GB"/>
        </w:rPr>
        <w:t>e.g.</w:t>
      </w:r>
      <w:proofErr w:type="gramEnd"/>
      <w:r w:rsidRPr="2060413D">
        <w:rPr>
          <w:rFonts w:eastAsia="Calibri"/>
          <w:color w:val="000000" w:themeColor="text1"/>
          <w:lang w:val="en-GB"/>
        </w:rPr>
        <w:t xml:space="preserve"> in the form of student loans. We would generally dissuade employers from paying the Apprentice Rate and pay at least the minimum wage relevant to the apprentice’s age, in recognition that the majority of apprentices are adults</w:t>
      </w:r>
      <w:r w:rsidR="00D35CAB">
        <w:rPr>
          <w:rStyle w:val="FootnoteReference"/>
          <w:rFonts w:eastAsia="Calibri"/>
          <w:color w:val="000000" w:themeColor="text1"/>
          <w:lang w:val="en-GB"/>
        </w:rPr>
        <w:footnoteReference w:id="16"/>
      </w:r>
      <w:r w:rsidRPr="2060413D">
        <w:rPr>
          <w:rFonts w:eastAsia="Calibri"/>
          <w:color w:val="000000" w:themeColor="text1"/>
          <w:lang w:val="en-GB"/>
        </w:rPr>
        <w:t xml:space="preserve">, and therefore unlikely to be able to support themselves on the same rate as a </w:t>
      </w:r>
      <w:proofErr w:type="gramStart"/>
      <w:r w:rsidRPr="2060413D">
        <w:rPr>
          <w:rFonts w:eastAsia="Calibri"/>
          <w:color w:val="000000" w:themeColor="text1"/>
          <w:lang w:val="en-GB"/>
        </w:rPr>
        <w:t>16-17 year-old</w:t>
      </w:r>
      <w:proofErr w:type="gramEnd"/>
      <w:r w:rsidRPr="2060413D">
        <w:rPr>
          <w:rFonts w:eastAsia="Calibri"/>
          <w:color w:val="000000" w:themeColor="text1"/>
          <w:lang w:val="en-GB"/>
        </w:rPr>
        <w:t>.</w:t>
      </w:r>
      <w:r w:rsidR="4004FBCF" w:rsidRPr="2060413D">
        <w:rPr>
          <w:rFonts w:eastAsia="Calibri"/>
          <w:color w:val="000000" w:themeColor="text1"/>
          <w:lang w:val="en-GB"/>
        </w:rPr>
        <w:t xml:space="preserve"> It should also be noted that young people can have similar living costs and expenditure as older workers, which is the reason why the Living Wage Foundation rates are not staggered by age group.</w:t>
      </w:r>
      <w:r w:rsidRPr="2060413D">
        <w:rPr>
          <w:rFonts w:eastAsia="Calibri"/>
          <w:color w:val="000000" w:themeColor="text1"/>
          <w:lang w:val="en-GB"/>
        </w:rPr>
        <w:t xml:space="preserve"> Our best practice policy is to encourage employers to pay the </w:t>
      </w:r>
      <w:r w:rsidR="73AB9D0A" w:rsidRPr="2060413D">
        <w:rPr>
          <w:rFonts w:eastAsia="Calibri"/>
          <w:color w:val="000000" w:themeColor="text1"/>
          <w:lang w:val="en-GB"/>
        </w:rPr>
        <w:t>RLW</w:t>
      </w:r>
      <w:r w:rsidRPr="2060413D">
        <w:rPr>
          <w:rFonts w:eastAsia="Calibri"/>
          <w:color w:val="000000" w:themeColor="text1"/>
          <w:lang w:val="en-GB"/>
        </w:rPr>
        <w:t xml:space="preserve"> to apprentices, </w:t>
      </w:r>
      <w:proofErr w:type="gramStart"/>
      <w:r w:rsidRPr="2060413D">
        <w:rPr>
          <w:rFonts w:eastAsia="Calibri"/>
          <w:color w:val="000000" w:themeColor="text1"/>
          <w:lang w:val="en-GB"/>
        </w:rPr>
        <w:t>in order to</w:t>
      </w:r>
      <w:proofErr w:type="gramEnd"/>
      <w:r w:rsidRPr="2060413D">
        <w:rPr>
          <w:rFonts w:eastAsia="Calibri"/>
          <w:color w:val="000000" w:themeColor="text1"/>
          <w:lang w:val="en-GB"/>
        </w:rPr>
        <w:t xml:space="preserve"> meet the rising cost of living and to </w:t>
      </w:r>
      <w:r w:rsidR="030A3699" w:rsidRPr="2060413D">
        <w:rPr>
          <w:rFonts w:eastAsia="Calibri"/>
          <w:color w:val="000000" w:themeColor="text1"/>
          <w:lang w:val="en-GB"/>
        </w:rPr>
        <w:t xml:space="preserve">allow them to </w:t>
      </w:r>
      <w:r w:rsidRPr="2060413D">
        <w:rPr>
          <w:rFonts w:eastAsia="Calibri"/>
          <w:color w:val="000000" w:themeColor="text1"/>
          <w:lang w:val="en-GB"/>
        </w:rPr>
        <w:t>support themselves and their families in these challenging economic times. In some organisations, apprentices are fulfilling a similar role to employed members of staff and paying them a far lower rate can be perceived as apprentices not being valued to the same level as that of their employed colleagues.</w:t>
      </w:r>
    </w:p>
    <w:p w14:paraId="7F2D577C" w14:textId="1454BDA9" w:rsidR="00E82E67" w:rsidRPr="00B657F5" w:rsidRDefault="009736C0" w:rsidP="0014793E">
      <w:pPr>
        <w:spacing w:before="300" w:after="300" w:line="240" w:lineRule="auto"/>
        <w:jc w:val="both"/>
        <w:rPr>
          <w:rFonts w:eastAsia="Calibri" w:cstheme="minorHAnsi"/>
          <w:color w:val="000000" w:themeColor="text1"/>
        </w:rPr>
      </w:pPr>
      <w:r>
        <w:rPr>
          <w:rFonts w:eastAsia="Calibri" w:cstheme="minorHAnsi"/>
          <w:b/>
          <w:bCs/>
          <w:color w:val="000000" w:themeColor="text1"/>
          <w:lang w:val="en-GB"/>
        </w:rPr>
        <w:t>Q</w:t>
      </w:r>
      <w:r w:rsidR="21FC3545" w:rsidRPr="00B657F5">
        <w:rPr>
          <w:rFonts w:eastAsia="Calibri" w:cstheme="minorHAnsi"/>
          <w:b/>
          <w:bCs/>
          <w:color w:val="000000" w:themeColor="text1"/>
          <w:lang w:val="en-GB"/>
        </w:rPr>
        <w:t xml:space="preserve">28 - The Apprentice Rate increases this year to £5.28, the same level as the </w:t>
      </w:r>
      <w:proofErr w:type="gramStart"/>
      <w:r w:rsidR="21FC3545" w:rsidRPr="00B657F5">
        <w:rPr>
          <w:rFonts w:eastAsia="Calibri" w:cstheme="minorHAnsi"/>
          <w:b/>
          <w:bCs/>
          <w:color w:val="000000" w:themeColor="text1"/>
          <w:lang w:val="en-GB"/>
        </w:rPr>
        <w:t>16-17 Year Old</w:t>
      </w:r>
      <w:proofErr w:type="gramEnd"/>
      <w:r w:rsidR="21FC3545" w:rsidRPr="00B657F5">
        <w:rPr>
          <w:rFonts w:eastAsia="Calibri" w:cstheme="minorHAnsi"/>
          <w:b/>
          <w:bCs/>
          <w:color w:val="000000" w:themeColor="text1"/>
          <w:lang w:val="en-GB"/>
        </w:rPr>
        <w:t xml:space="preserve"> Rate. What do you expect the effects of this increase to be?</w:t>
      </w:r>
    </w:p>
    <w:p w14:paraId="29459379" w14:textId="77777777" w:rsidR="008E29F1" w:rsidRDefault="21FC3545" w:rsidP="0014793E">
      <w:pPr>
        <w:spacing w:before="300" w:after="300" w:line="240" w:lineRule="auto"/>
        <w:jc w:val="both"/>
        <w:rPr>
          <w:rFonts w:eastAsia="Calibri" w:cstheme="minorHAnsi"/>
          <w:color w:val="000000" w:themeColor="text1"/>
          <w:lang w:val="en-GB"/>
        </w:rPr>
      </w:pPr>
      <w:r w:rsidRPr="00B657F5">
        <w:rPr>
          <w:rFonts w:eastAsia="Calibri" w:cstheme="minorHAnsi"/>
          <w:color w:val="000000" w:themeColor="text1"/>
          <w:lang w:val="en-GB"/>
        </w:rPr>
        <w:t xml:space="preserve">The move to the equal rate for apprentices and other workers aged 16-17 is broadly positive, in that it may encourage more young people to pursue an apprenticeship. Paying the same rate also means that there is less space for disparity between staff, whereby a young apprentice is being paid less than a school student with a part-time job as could previously be the case. While the pay rate is now equal between apprentices aged 16-17 and workers in the same age bracket, the lack of pay progression for younger apprentices may still discourage some from embarking upon or continuing their apprenticeships. </w:t>
      </w:r>
    </w:p>
    <w:p w14:paraId="45B0C1FA" w14:textId="1E8BBE6E" w:rsidR="00E82E67" w:rsidRPr="00B657F5" w:rsidRDefault="21FC3545" w:rsidP="0014793E">
      <w:pPr>
        <w:spacing w:before="300" w:after="300" w:line="240" w:lineRule="auto"/>
        <w:jc w:val="both"/>
        <w:rPr>
          <w:rFonts w:eastAsia="Calibri" w:cstheme="minorHAnsi"/>
          <w:color w:val="000000" w:themeColor="text1"/>
        </w:rPr>
      </w:pPr>
      <w:r w:rsidRPr="33D80F18">
        <w:rPr>
          <w:rFonts w:eastAsia="Calibri"/>
          <w:color w:val="000000" w:themeColor="text1"/>
          <w:lang w:val="en-GB"/>
        </w:rPr>
        <w:lastRenderedPageBreak/>
        <w:t>While workers can expect a pay rise of more than £2 per hour once they reach 18, apprentices would still be eligible only for the lower Apprentice Rate until they reached 19. The largest age group embarking upon an apprenticeship in 2022/2023, and thus eligible only for the Apprentice Rate, are the over-25s,</w:t>
      </w:r>
      <w:r w:rsidR="000C44E5" w:rsidRPr="33D80F18">
        <w:rPr>
          <w:rStyle w:val="FootnoteReference"/>
          <w:rFonts w:eastAsia="Calibri"/>
          <w:color w:val="000000" w:themeColor="text1"/>
          <w:lang w:val="en-GB"/>
        </w:rPr>
        <w:footnoteReference w:id="17"/>
      </w:r>
      <w:r w:rsidR="00DA172C" w:rsidRPr="33D80F18">
        <w:rPr>
          <w:rFonts w:eastAsia="Calibri"/>
          <w:color w:val="000000" w:themeColor="text1"/>
          <w:lang w:val="en-GB"/>
        </w:rPr>
        <w:t xml:space="preserve"> </w:t>
      </w:r>
      <w:r w:rsidRPr="33D80F18">
        <w:rPr>
          <w:rFonts w:eastAsia="Calibri"/>
          <w:color w:val="000000" w:themeColor="text1"/>
          <w:lang w:val="en-GB"/>
        </w:rPr>
        <w:t xml:space="preserve">who are significantly less likely to be living at home than their younger peers. Receiving a rate of less than half of the </w:t>
      </w:r>
      <w:r w:rsidR="73AB9D0A" w:rsidRPr="33D80F18">
        <w:rPr>
          <w:rFonts w:eastAsia="Calibri"/>
          <w:color w:val="000000" w:themeColor="text1"/>
          <w:lang w:val="en-GB"/>
        </w:rPr>
        <w:t>RLW</w:t>
      </w:r>
      <w:r w:rsidRPr="33D80F18">
        <w:rPr>
          <w:rFonts w:eastAsia="Calibri"/>
          <w:color w:val="000000" w:themeColor="text1"/>
          <w:lang w:val="en-GB"/>
        </w:rPr>
        <w:t xml:space="preserve"> could ultimately discourage people from taking the apprenticeship route, even if they are only in receipt of this lower wage for their first year, due to the rising cost of living and lack of other financial support for apprentices. </w:t>
      </w:r>
    </w:p>
    <w:p w14:paraId="2AEB0B76" w14:textId="2424E689" w:rsidR="00E82E67" w:rsidRPr="00B657F5" w:rsidRDefault="00096FA0" w:rsidP="0014793E">
      <w:pPr>
        <w:spacing w:before="300" w:after="300" w:line="240" w:lineRule="auto"/>
        <w:jc w:val="both"/>
        <w:rPr>
          <w:rFonts w:eastAsia="Calibri"/>
          <w:color w:val="000000" w:themeColor="text1"/>
        </w:rPr>
      </w:pPr>
      <w:r w:rsidRPr="2C63F374">
        <w:rPr>
          <w:rFonts w:eastAsia="Calibri"/>
          <w:b/>
          <w:bCs/>
          <w:color w:val="000000" w:themeColor="text1"/>
          <w:lang w:val="en-GB"/>
        </w:rPr>
        <w:t xml:space="preserve">Q29: </w:t>
      </w:r>
      <w:r w:rsidR="21FC3545" w:rsidRPr="2C63F374">
        <w:rPr>
          <w:rFonts w:eastAsia="Calibri"/>
          <w:b/>
          <w:bCs/>
          <w:color w:val="000000" w:themeColor="text1"/>
          <w:lang w:val="en-GB"/>
        </w:rPr>
        <w:t>What criteria should we use when considering whether to keep or remove the Apprentice Rate?</w:t>
      </w:r>
      <w:r w:rsidR="00CC64F7">
        <w:rPr>
          <w:rFonts w:eastAsia="Calibri"/>
          <w:b/>
          <w:bCs/>
          <w:color w:val="000000" w:themeColor="text1"/>
          <w:lang w:val="en-GB"/>
        </w:rPr>
        <w:t xml:space="preserve"> </w:t>
      </w:r>
      <w:r w:rsidR="1EA94BC3" w:rsidRPr="2060413D">
        <w:rPr>
          <w:rFonts w:eastAsia="Calibri"/>
          <w:color w:val="000000" w:themeColor="text1"/>
          <w:lang w:val="en-GB"/>
        </w:rPr>
        <w:t xml:space="preserve">We would like to see the following criteria apply: </w:t>
      </w:r>
    </w:p>
    <w:p w14:paraId="7EC26263" w14:textId="21F731F7" w:rsidR="00E82E67" w:rsidRPr="00B657F5" w:rsidRDefault="098B9E10" w:rsidP="0014793E">
      <w:pPr>
        <w:pStyle w:val="ListParagraph"/>
        <w:numPr>
          <w:ilvl w:val="0"/>
          <w:numId w:val="20"/>
        </w:numPr>
        <w:spacing w:before="300" w:after="300" w:line="240" w:lineRule="auto"/>
        <w:jc w:val="both"/>
        <w:rPr>
          <w:rFonts w:eastAsia="Calibri"/>
          <w:color w:val="000000" w:themeColor="text1"/>
        </w:rPr>
      </w:pPr>
      <w:r w:rsidRPr="2060413D">
        <w:rPr>
          <w:rFonts w:eastAsia="Calibri"/>
          <w:color w:val="000000" w:themeColor="text1"/>
          <w:lang w:val="en-GB"/>
        </w:rPr>
        <w:t>Asse</w:t>
      </w:r>
      <w:r w:rsidR="00C555D8">
        <w:rPr>
          <w:rFonts w:eastAsia="Calibri"/>
          <w:color w:val="000000" w:themeColor="text1"/>
          <w:lang w:val="en-GB"/>
        </w:rPr>
        <w:t>s</w:t>
      </w:r>
      <w:r w:rsidRPr="2060413D">
        <w:rPr>
          <w:rFonts w:eastAsia="Calibri"/>
          <w:color w:val="000000" w:themeColor="text1"/>
          <w:lang w:val="en-GB"/>
        </w:rPr>
        <w:t xml:space="preserve">s in which </w:t>
      </w:r>
      <w:r w:rsidR="6348739F" w:rsidRPr="2060413D">
        <w:rPr>
          <w:rFonts w:eastAsia="Calibri"/>
          <w:color w:val="000000" w:themeColor="text1"/>
          <w:lang w:val="en-GB"/>
        </w:rPr>
        <w:t xml:space="preserve">sectors the Apprentice Rate is most commonly </w:t>
      </w:r>
      <w:proofErr w:type="gramStart"/>
      <w:r w:rsidR="6348739F" w:rsidRPr="2060413D">
        <w:rPr>
          <w:rFonts w:eastAsia="Calibri"/>
          <w:color w:val="000000" w:themeColor="text1"/>
          <w:lang w:val="en-GB"/>
        </w:rPr>
        <w:t>paid, and</w:t>
      </w:r>
      <w:proofErr w:type="gramEnd"/>
      <w:r w:rsidR="6348739F" w:rsidRPr="2060413D">
        <w:rPr>
          <w:rFonts w:eastAsia="Calibri"/>
          <w:color w:val="000000" w:themeColor="text1"/>
          <w:lang w:val="en-GB"/>
        </w:rPr>
        <w:t xml:space="preserve"> investigate if these sectors are notable for their levels of widespread low pay. </w:t>
      </w:r>
    </w:p>
    <w:p w14:paraId="41B6A165" w14:textId="0AA3C2A3" w:rsidR="00E82E67" w:rsidRPr="00B657F5" w:rsidRDefault="6348739F" w:rsidP="0014793E">
      <w:pPr>
        <w:pStyle w:val="ListParagraph"/>
        <w:numPr>
          <w:ilvl w:val="0"/>
          <w:numId w:val="20"/>
        </w:numPr>
        <w:spacing w:before="300" w:after="300" w:line="240" w:lineRule="auto"/>
        <w:jc w:val="both"/>
        <w:rPr>
          <w:rFonts w:eastAsia="Calibri"/>
          <w:color w:val="000000" w:themeColor="text1"/>
        </w:rPr>
      </w:pPr>
      <w:r w:rsidRPr="2060413D">
        <w:rPr>
          <w:rFonts w:eastAsia="Calibri"/>
          <w:color w:val="000000" w:themeColor="text1"/>
          <w:lang w:val="en-GB"/>
        </w:rPr>
        <w:t xml:space="preserve">Progression routes should also be noted to </w:t>
      </w:r>
      <w:r w:rsidR="3F34F4D8" w:rsidRPr="2060413D">
        <w:rPr>
          <w:rFonts w:eastAsia="Calibri"/>
          <w:color w:val="000000" w:themeColor="text1"/>
          <w:lang w:val="en-GB"/>
        </w:rPr>
        <w:t xml:space="preserve">see </w:t>
      </w:r>
      <w:proofErr w:type="gramStart"/>
      <w:r w:rsidRPr="2060413D">
        <w:rPr>
          <w:rFonts w:eastAsia="Calibri"/>
          <w:color w:val="000000" w:themeColor="text1"/>
          <w:lang w:val="en-GB"/>
        </w:rPr>
        <w:t>whether or not</w:t>
      </w:r>
      <w:proofErr w:type="gramEnd"/>
      <w:r w:rsidRPr="2060413D">
        <w:rPr>
          <w:rFonts w:eastAsia="Calibri"/>
          <w:color w:val="000000" w:themeColor="text1"/>
          <w:lang w:val="en-GB"/>
        </w:rPr>
        <w:t xml:space="preserve"> there is a link between apprentices being paid at the lower rate and a lack of progression either during their apprenticeships, or to a job within that sector following their apprenticeship. </w:t>
      </w:r>
    </w:p>
    <w:p w14:paraId="2F27195D" w14:textId="476EA721" w:rsidR="00E82E67" w:rsidRPr="00B657F5" w:rsidRDefault="44C188C9" w:rsidP="0014793E">
      <w:pPr>
        <w:pStyle w:val="ListParagraph"/>
        <w:numPr>
          <w:ilvl w:val="0"/>
          <w:numId w:val="20"/>
        </w:numPr>
        <w:spacing w:before="300" w:after="300" w:line="240" w:lineRule="auto"/>
        <w:jc w:val="both"/>
        <w:rPr>
          <w:rFonts w:eastAsia="Calibri"/>
          <w:color w:val="000000" w:themeColor="text1"/>
        </w:rPr>
      </w:pPr>
      <w:r w:rsidRPr="2060413D">
        <w:rPr>
          <w:rFonts w:eastAsia="Calibri"/>
          <w:color w:val="000000" w:themeColor="text1"/>
          <w:lang w:val="en-GB"/>
        </w:rPr>
        <w:t>R</w:t>
      </w:r>
      <w:r w:rsidR="6348739F" w:rsidRPr="2060413D">
        <w:rPr>
          <w:rFonts w:eastAsia="Calibri"/>
          <w:color w:val="000000" w:themeColor="text1"/>
          <w:lang w:val="en-GB"/>
        </w:rPr>
        <w:t xml:space="preserve">esearch </w:t>
      </w:r>
      <w:r w:rsidR="2344678B" w:rsidRPr="2060413D">
        <w:rPr>
          <w:rFonts w:eastAsia="Calibri"/>
          <w:color w:val="000000" w:themeColor="text1"/>
          <w:lang w:val="en-GB"/>
        </w:rPr>
        <w:t xml:space="preserve">should be commissioned </w:t>
      </w:r>
      <w:r w:rsidR="6348739F" w:rsidRPr="2060413D">
        <w:rPr>
          <w:rFonts w:eastAsia="Calibri"/>
          <w:color w:val="000000" w:themeColor="text1"/>
          <w:lang w:val="en-GB"/>
        </w:rPr>
        <w:t xml:space="preserve">into the groups </w:t>
      </w:r>
      <w:r w:rsidR="63C9F613" w:rsidRPr="2060413D">
        <w:rPr>
          <w:rFonts w:eastAsia="Calibri"/>
          <w:color w:val="000000" w:themeColor="text1"/>
          <w:lang w:val="en-GB"/>
        </w:rPr>
        <w:t xml:space="preserve">where </w:t>
      </w:r>
      <w:r w:rsidR="6348739F" w:rsidRPr="2060413D">
        <w:rPr>
          <w:rFonts w:eastAsia="Calibri"/>
          <w:color w:val="000000" w:themeColor="text1"/>
          <w:lang w:val="en-GB"/>
        </w:rPr>
        <w:t xml:space="preserve">apprenticeship take-up is the highest, and whether these groups can reasonably be expected to support themselves and potentially their families on rates well below the </w:t>
      </w:r>
      <w:r w:rsidR="73AB9D0A" w:rsidRPr="7B3FA007">
        <w:rPr>
          <w:rFonts w:eastAsia="Calibri"/>
          <w:color w:val="000000" w:themeColor="text1"/>
          <w:lang w:val="en-GB"/>
        </w:rPr>
        <w:t>RLW</w:t>
      </w:r>
      <w:r w:rsidR="6348739F" w:rsidRPr="7B3FA007">
        <w:rPr>
          <w:rFonts w:eastAsia="Calibri"/>
          <w:color w:val="000000" w:themeColor="text1"/>
          <w:lang w:val="en-GB"/>
        </w:rPr>
        <w:t>.</w:t>
      </w:r>
      <w:r w:rsidR="6348739F" w:rsidRPr="2060413D">
        <w:rPr>
          <w:rFonts w:eastAsia="Calibri"/>
          <w:color w:val="000000" w:themeColor="text1"/>
          <w:lang w:val="en-GB"/>
        </w:rPr>
        <w:t xml:space="preserve"> As previously mentioned, the age group most likely to be commencing a new apprenticeship is the over-25 category; the separate Apprentice Rate is no longer fit for purpose, having been implemented initially when apprenticeships were viewed as a post-16 option for young people. The landscape for apprenticeships has since changed, and while the raising of the rate to meet the </w:t>
      </w:r>
      <w:proofErr w:type="gramStart"/>
      <w:r w:rsidR="6348739F" w:rsidRPr="2060413D">
        <w:rPr>
          <w:rFonts w:eastAsia="Calibri"/>
          <w:color w:val="000000" w:themeColor="text1"/>
          <w:lang w:val="en-GB"/>
        </w:rPr>
        <w:t>16-17 year old</w:t>
      </w:r>
      <w:proofErr w:type="gramEnd"/>
      <w:r w:rsidR="6348739F" w:rsidRPr="2060413D">
        <w:rPr>
          <w:rFonts w:eastAsia="Calibri"/>
          <w:color w:val="000000" w:themeColor="text1"/>
          <w:lang w:val="en-GB"/>
        </w:rPr>
        <w:t xml:space="preserve"> Minimum Wage is welcome, it does not go far enough to be fit for purpose for an older group of apprentices who are </w:t>
      </w:r>
      <w:proofErr w:type="spellStart"/>
      <w:r w:rsidR="6348739F" w:rsidRPr="2060413D">
        <w:rPr>
          <w:rFonts w:eastAsia="Calibri"/>
          <w:color w:val="000000" w:themeColor="text1"/>
          <w:lang w:val="en-GB"/>
        </w:rPr>
        <w:t>i</w:t>
      </w:r>
      <w:proofErr w:type="spellEnd"/>
      <w:r w:rsidR="6348739F" w:rsidRPr="2060413D">
        <w:rPr>
          <w:rFonts w:eastAsia="Calibri"/>
          <w:color w:val="000000" w:themeColor="text1"/>
          <w:lang w:val="en-GB"/>
        </w:rPr>
        <w:t>) less likely to be living with parents and ii) more likely to be supporting family members themselves.</w:t>
      </w:r>
    </w:p>
    <w:p w14:paraId="3D5C9FDE" w14:textId="382E6D5F" w:rsidR="00E82E67" w:rsidRPr="00B657F5" w:rsidRDefault="00096FA0" w:rsidP="0014793E">
      <w:pPr>
        <w:spacing w:before="300" w:after="300" w:line="240" w:lineRule="auto"/>
        <w:jc w:val="both"/>
        <w:rPr>
          <w:rFonts w:eastAsia="Calibri" w:cstheme="minorHAnsi"/>
          <w:color w:val="000000" w:themeColor="text1"/>
        </w:rPr>
      </w:pPr>
      <w:r>
        <w:rPr>
          <w:rFonts w:eastAsia="Calibri" w:cstheme="minorHAnsi"/>
          <w:b/>
          <w:bCs/>
          <w:color w:val="000000" w:themeColor="text1"/>
          <w:lang w:val="en-GB"/>
        </w:rPr>
        <w:t xml:space="preserve">Q30: </w:t>
      </w:r>
      <w:r w:rsidR="21FC3545" w:rsidRPr="00B657F5">
        <w:rPr>
          <w:rFonts w:eastAsia="Calibri" w:cstheme="minorHAnsi"/>
          <w:b/>
          <w:bCs/>
          <w:color w:val="000000" w:themeColor="text1"/>
          <w:lang w:val="en-GB"/>
        </w:rPr>
        <w:t>What would be the effect of removing the Apprentice Rate (so that minimum wages for all apprentices were the same as for other workers the same age)?</w:t>
      </w:r>
    </w:p>
    <w:p w14:paraId="3D4658D0" w14:textId="77777777" w:rsidR="00B64D42" w:rsidRDefault="6348739F" w:rsidP="0014793E">
      <w:pPr>
        <w:spacing w:line="257" w:lineRule="auto"/>
        <w:jc w:val="both"/>
        <w:rPr>
          <w:rFonts w:eastAsia="Calibri"/>
          <w:color w:val="000000" w:themeColor="text1"/>
          <w:lang w:val="en-GB"/>
        </w:rPr>
      </w:pPr>
      <w:r w:rsidRPr="2C63F374">
        <w:rPr>
          <w:rFonts w:eastAsia="Calibri"/>
          <w:color w:val="000000" w:themeColor="text1"/>
          <w:lang w:val="en-GB"/>
        </w:rPr>
        <w:t>Although difficult to predict, it could be proposed that removing the Apprentice Rate may also go some way to reducing drop-out rates for apprentices; almost half of all apprentices (47</w:t>
      </w:r>
      <w:r w:rsidR="00B64D42">
        <w:rPr>
          <w:rFonts w:eastAsia="Calibri"/>
          <w:color w:val="000000" w:themeColor="text1"/>
          <w:lang w:val="en-GB"/>
        </w:rPr>
        <w:t xml:space="preserve"> per cent</w:t>
      </w:r>
      <w:r w:rsidRPr="2C63F374">
        <w:rPr>
          <w:rFonts w:eastAsia="Calibri"/>
          <w:color w:val="000000" w:themeColor="text1"/>
          <w:lang w:val="en-GB"/>
        </w:rPr>
        <w:t>) dropped out of their course prior to completion in 2021, with most citing the quality of the apprenticeship as the main factor in their decision.</w:t>
      </w:r>
      <w:r w:rsidR="000C44E5" w:rsidRPr="2C63F374">
        <w:rPr>
          <w:rStyle w:val="FootnoteReference"/>
          <w:rFonts w:eastAsia="Calibri"/>
          <w:color w:val="000000" w:themeColor="text1"/>
          <w:lang w:val="en-GB"/>
        </w:rPr>
        <w:footnoteReference w:id="18"/>
      </w:r>
      <w:r w:rsidRPr="2C63F374">
        <w:rPr>
          <w:rFonts w:eastAsia="Calibri"/>
          <w:color w:val="000000" w:themeColor="text1"/>
          <w:lang w:val="en-GB"/>
        </w:rPr>
        <w:t xml:space="preserve"> </w:t>
      </w:r>
      <w:r w:rsidR="001F03FF">
        <w:rPr>
          <w:rFonts w:eastAsia="Calibri"/>
          <w:color w:val="000000" w:themeColor="text1"/>
          <w:lang w:val="en-GB"/>
        </w:rPr>
        <w:t xml:space="preserve">Apprenticeships are often </w:t>
      </w:r>
      <w:r w:rsidR="001D5105">
        <w:rPr>
          <w:rFonts w:eastAsia="Calibri"/>
          <w:color w:val="000000" w:themeColor="text1"/>
          <w:lang w:val="en-GB"/>
        </w:rPr>
        <w:t xml:space="preserve">perceived as </w:t>
      </w:r>
      <w:r w:rsidR="00350D42">
        <w:rPr>
          <w:rFonts w:eastAsia="Calibri"/>
          <w:color w:val="000000" w:themeColor="text1"/>
          <w:lang w:val="en-GB"/>
        </w:rPr>
        <w:t>holding inherently less worth than other</w:t>
      </w:r>
      <w:r w:rsidRPr="2C63F374">
        <w:rPr>
          <w:rFonts w:eastAsia="Calibri"/>
          <w:color w:val="000000" w:themeColor="text1"/>
          <w:lang w:val="en-GB"/>
        </w:rPr>
        <w:t xml:space="preserve"> post-16 options </w:t>
      </w:r>
      <w:r w:rsidR="00EE6B35">
        <w:rPr>
          <w:rFonts w:eastAsia="Calibri"/>
          <w:color w:val="000000" w:themeColor="text1"/>
          <w:lang w:val="en-GB"/>
        </w:rPr>
        <w:t>and qualifications</w:t>
      </w:r>
      <w:r w:rsidR="00D26687">
        <w:rPr>
          <w:rFonts w:eastAsia="Calibri"/>
          <w:color w:val="000000" w:themeColor="text1"/>
          <w:lang w:val="en-GB"/>
        </w:rPr>
        <w:t xml:space="preserve">, and apprentice certificates </w:t>
      </w:r>
      <w:r w:rsidR="00F86CAA">
        <w:rPr>
          <w:rFonts w:eastAsia="Calibri"/>
          <w:color w:val="000000" w:themeColor="text1"/>
          <w:lang w:val="en-GB"/>
        </w:rPr>
        <w:t>are often not listed as part of a job description.</w:t>
      </w:r>
      <w:r w:rsidR="00F86CAA">
        <w:rPr>
          <w:rStyle w:val="FootnoteReference"/>
          <w:rFonts w:eastAsia="Calibri"/>
          <w:color w:val="000000" w:themeColor="text1"/>
          <w:lang w:val="en-GB"/>
        </w:rPr>
        <w:footnoteReference w:id="19"/>
      </w:r>
      <w:r w:rsidR="00F86CAA">
        <w:rPr>
          <w:rFonts w:eastAsia="Calibri"/>
          <w:color w:val="000000" w:themeColor="text1"/>
          <w:lang w:val="en-GB"/>
        </w:rPr>
        <w:t xml:space="preserve"> T</w:t>
      </w:r>
      <w:r w:rsidR="00BE2A91">
        <w:rPr>
          <w:rFonts w:eastAsia="Calibri"/>
          <w:color w:val="000000" w:themeColor="text1"/>
          <w:lang w:val="en-GB"/>
        </w:rPr>
        <w:t xml:space="preserve">his </w:t>
      </w:r>
      <w:r w:rsidR="00F86CAA">
        <w:rPr>
          <w:rFonts w:eastAsia="Calibri"/>
          <w:color w:val="000000" w:themeColor="text1"/>
          <w:lang w:val="en-GB"/>
        </w:rPr>
        <w:t xml:space="preserve">perception of being undervalued </w:t>
      </w:r>
      <w:r w:rsidR="00BE2A91">
        <w:rPr>
          <w:rFonts w:eastAsia="Calibri"/>
          <w:color w:val="000000" w:themeColor="text1"/>
          <w:lang w:val="en-GB"/>
        </w:rPr>
        <w:t>cannot be</w:t>
      </w:r>
      <w:r w:rsidRPr="2C63F374">
        <w:rPr>
          <w:rFonts w:eastAsia="Calibri"/>
          <w:color w:val="000000" w:themeColor="text1"/>
          <w:lang w:val="en-GB"/>
        </w:rPr>
        <w:t xml:space="preserve"> aided by the fact that apprentices are being paid at </w:t>
      </w:r>
      <w:r w:rsidR="66A2895A" w:rsidRPr="2060413D">
        <w:rPr>
          <w:rFonts w:eastAsia="Calibri"/>
          <w:color w:val="000000" w:themeColor="text1"/>
          <w:lang w:val="en-GB"/>
        </w:rPr>
        <w:t xml:space="preserve">lower </w:t>
      </w:r>
      <w:r w:rsidRPr="2C63F374">
        <w:rPr>
          <w:rFonts w:eastAsia="Calibri"/>
          <w:color w:val="000000" w:themeColor="text1"/>
          <w:lang w:val="en-GB"/>
        </w:rPr>
        <w:t xml:space="preserve">levels to workers who may be performing much of the same role within a company. When comparing apprenticeships side by side with a university degree, the difference in financial support is stark, with students being offered a package of support often including grants, </w:t>
      </w:r>
      <w:proofErr w:type="gramStart"/>
      <w:r w:rsidRPr="2C63F374">
        <w:rPr>
          <w:rFonts w:eastAsia="Calibri"/>
          <w:color w:val="000000" w:themeColor="text1"/>
          <w:lang w:val="en-GB"/>
        </w:rPr>
        <w:t>loans</w:t>
      </w:r>
      <w:proofErr w:type="gramEnd"/>
      <w:r w:rsidRPr="2C63F374">
        <w:rPr>
          <w:rFonts w:eastAsia="Calibri"/>
          <w:color w:val="000000" w:themeColor="text1"/>
          <w:lang w:val="en-GB"/>
        </w:rPr>
        <w:t xml:space="preserve"> and bursaries, while apprentices qualify for none of these. It is therefore difficult to justify a scenario in which a 25-year-old adult seeking to upskill through an apprenticeship could be paid at the same rate as a 16-year-old student taking on a similar role as a Saturday job. </w:t>
      </w:r>
      <w:r w:rsidR="0EE7E105" w:rsidRPr="00B64D42">
        <w:rPr>
          <w:rFonts w:eastAsia="Segoe UI" w:cstheme="minorHAnsi"/>
          <w:color w:val="333333"/>
          <w:lang w:val="en-GB"/>
        </w:rPr>
        <w:t xml:space="preserve">We would recommend removing the Apprentice Rate, so that apprentices would achieve pay equity with their peers and bring them closer to the </w:t>
      </w:r>
      <w:r w:rsidR="73AB9D0A" w:rsidRPr="00B64D42">
        <w:rPr>
          <w:rFonts w:eastAsia="Segoe UI" w:cstheme="minorHAnsi"/>
          <w:color w:val="333333"/>
          <w:lang w:val="en-GB"/>
        </w:rPr>
        <w:t>RLW</w:t>
      </w:r>
      <w:r w:rsidR="0EE7E105" w:rsidRPr="00B64D42">
        <w:rPr>
          <w:rFonts w:eastAsia="Segoe UI" w:cstheme="minorHAnsi"/>
          <w:color w:val="333333"/>
          <w:lang w:val="en-GB"/>
        </w:rPr>
        <w:t xml:space="preserve"> rates, by being </w:t>
      </w:r>
      <w:r w:rsidR="0EE7E105" w:rsidRPr="00B64D42">
        <w:rPr>
          <w:rFonts w:eastAsia="Segoe UI" w:cstheme="minorHAnsi"/>
          <w:color w:val="333333"/>
          <w:lang w:val="en-GB"/>
        </w:rPr>
        <w:lastRenderedPageBreak/>
        <w:t>paid the Minimum Wage rate relevant to their age.</w:t>
      </w:r>
      <w:r w:rsidR="0EE7E105" w:rsidRPr="00B64D42">
        <w:rPr>
          <w:rFonts w:eastAsia="Calibri" w:cstheme="minorHAnsi"/>
          <w:lang w:val="en-GB"/>
        </w:rPr>
        <w:t xml:space="preserve"> </w:t>
      </w:r>
      <w:r w:rsidR="73AB9D0A" w:rsidRPr="7B3FA007">
        <w:rPr>
          <w:rFonts w:eastAsia="Calibri"/>
          <w:color w:val="000000" w:themeColor="text1"/>
          <w:lang w:val="en-GB"/>
        </w:rPr>
        <w:t>RLW</w:t>
      </w:r>
      <w:r w:rsidRPr="2C63F374">
        <w:rPr>
          <w:rFonts w:eastAsia="Calibri"/>
          <w:color w:val="000000" w:themeColor="text1"/>
          <w:lang w:val="en-GB"/>
        </w:rPr>
        <w:t xml:space="preserve"> As a result, we may see a fall in drop-out rates after the removal of the Apprentice Rate, although this might not be dramatic given that Minimum Wage rates still do not reflect the real cost of living</w:t>
      </w:r>
      <w:r w:rsidR="6FDAD798" w:rsidRPr="2060413D">
        <w:rPr>
          <w:rFonts w:eastAsia="Calibri"/>
          <w:color w:val="000000" w:themeColor="text1"/>
          <w:lang w:val="en-GB"/>
        </w:rPr>
        <w:t xml:space="preserve"> today.</w:t>
      </w:r>
    </w:p>
    <w:p w14:paraId="5E75128F" w14:textId="75970276" w:rsidR="00E82E67" w:rsidRPr="00B657F5" w:rsidRDefault="21FC3545" w:rsidP="0014793E">
      <w:pPr>
        <w:spacing w:line="257" w:lineRule="auto"/>
        <w:jc w:val="both"/>
        <w:rPr>
          <w:rFonts w:eastAsia="Calibri" w:cstheme="minorHAnsi"/>
          <w:color w:val="000000" w:themeColor="text1"/>
        </w:rPr>
      </w:pPr>
      <w:r w:rsidRPr="00B657F5">
        <w:rPr>
          <w:rFonts w:eastAsia="Calibri" w:cstheme="minorHAnsi"/>
          <w:b/>
          <w:bCs/>
          <w:color w:val="000000" w:themeColor="text1"/>
        </w:rPr>
        <w:t xml:space="preserve">Q37: What are your views on the economic outlook and business conditions in the UK for the period up to April 2024? We are particularly interested in: - the conditions in the specific sector(s) in which you operate. - the effects of Government interventions to support the economy and </w:t>
      </w:r>
      <w:proofErr w:type="spellStart"/>
      <w:r w:rsidRPr="00B657F5">
        <w:rPr>
          <w:rFonts w:eastAsia="Calibri" w:cstheme="minorHAnsi"/>
          <w:b/>
          <w:bCs/>
          <w:color w:val="000000" w:themeColor="text1"/>
        </w:rPr>
        <w:t>labour</w:t>
      </w:r>
      <w:proofErr w:type="spellEnd"/>
      <w:r w:rsidRPr="00B657F5">
        <w:rPr>
          <w:rFonts w:eastAsia="Calibri" w:cstheme="minorHAnsi"/>
          <w:b/>
          <w:bCs/>
          <w:color w:val="000000" w:themeColor="text1"/>
        </w:rPr>
        <w:t xml:space="preserve"> market. - the current state of the </w:t>
      </w:r>
      <w:proofErr w:type="spellStart"/>
      <w:r w:rsidRPr="00B657F5">
        <w:rPr>
          <w:rFonts w:eastAsia="Calibri" w:cstheme="minorHAnsi"/>
          <w:b/>
          <w:bCs/>
          <w:color w:val="000000" w:themeColor="text1"/>
        </w:rPr>
        <w:t>labour</w:t>
      </w:r>
      <w:proofErr w:type="spellEnd"/>
      <w:r w:rsidRPr="00B657F5">
        <w:rPr>
          <w:rFonts w:eastAsia="Calibri" w:cstheme="minorHAnsi"/>
          <w:b/>
          <w:bCs/>
          <w:color w:val="000000" w:themeColor="text1"/>
        </w:rPr>
        <w:t xml:space="preserve"> market, </w:t>
      </w:r>
      <w:proofErr w:type="gramStart"/>
      <w:r w:rsidRPr="00B657F5">
        <w:rPr>
          <w:rFonts w:eastAsia="Calibri" w:cstheme="minorHAnsi"/>
          <w:b/>
          <w:bCs/>
          <w:color w:val="000000" w:themeColor="text1"/>
        </w:rPr>
        <w:t>recruitment</w:t>
      </w:r>
      <w:proofErr w:type="gramEnd"/>
      <w:r w:rsidRPr="00B657F5">
        <w:rPr>
          <w:rFonts w:eastAsia="Calibri" w:cstheme="minorHAnsi"/>
          <w:b/>
          <w:bCs/>
          <w:color w:val="000000" w:themeColor="text1"/>
        </w:rPr>
        <w:t xml:space="preserve"> and retention.</w:t>
      </w:r>
    </w:p>
    <w:p w14:paraId="174DF2F8" w14:textId="5B178084" w:rsidR="00E82E67" w:rsidRPr="00B657F5" w:rsidRDefault="21FC3545" w:rsidP="0014793E">
      <w:pPr>
        <w:spacing w:line="257" w:lineRule="auto"/>
        <w:jc w:val="both"/>
        <w:rPr>
          <w:rFonts w:eastAsia="Calibri"/>
          <w:color w:val="000000" w:themeColor="text1"/>
        </w:rPr>
      </w:pPr>
      <w:r w:rsidRPr="3832E67E">
        <w:rPr>
          <w:rFonts w:eastAsia="Calibri"/>
          <w:color w:val="000000" w:themeColor="text1"/>
        </w:rPr>
        <w:t xml:space="preserve">As inflation hits the highest levels seen in decades, our research shows that the </w:t>
      </w:r>
      <w:r w:rsidR="43C49366" w:rsidRPr="3832E67E">
        <w:rPr>
          <w:rFonts w:eastAsia="Calibri"/>
          <w:color w:val="000000" w:themeColor="text1"/>
        </w:rPr>
        <w:t>NLW</w:t>
      </w:r>
      <w:r w:rsidRPr="3832E67E">
        <w:rPr>
          <w:rFonts w:eastAsia="Calibri"/>
          <w:color w:val="000000" w:themeColor="text1"/>
        </w:rPr>
        <w:t xml:space="preserve"> rise to £10.42 per hour still leaves the UK’s lowest-paid workers hundreds of pounds away from a wage that meets the cost of living, and thousands under for workers in London.</w:t>
      </w:r>
    </w:p>
    <w:p w14:paraId="1D548A99" w14:textId="125A7CE1" w:rsidR="00E82E67" w:rsidRPr="00B657F5" w:rsidRDefault="21FC3545" w:rsidP="0014793E">
      <w:pPr>
        <w:spacing w:line="257" w:lineRule="auto"/>
        <w:jc w:val="both"/>
        <w:rPr>
          <w:rFonts w:eastAsia="Calibri"/>
          <w:color w:val="000000" w:themeColor="text1"/>
        </w:rPr>
      </w:pPr>
      <w:r w:rsidRPr="2C63F374">
        <w:rPr>
          <w:rFonts w:eastAsia="Calibri"/>
          <w:color w:val="000000" w:themeColor="text1"/>
        </w:rPr>
        <w:t xml:space="preserve">Analysis found that a UK worker earning the </w:t>
      </w:r>
      <w:r w:rsidR="43C49366" w:rsidRPr="3832E67E">
        <w:rPr>
          <w:rFonts w:eastAsia="Calibri"/>
          <w:color w:val="000000" w:themeColor="text1"/>
        </w:rPr>
        <w:t>NLW</w:t>
      </w:r>
      <w:r w:rsidRPr="2C63F374">
        <w:rPr>
          <w:rFonts w:eastAsia="Calibri"/>
          <w:color w:val="000000" w:themeColor="text1"/>
        </w:rPr>
        <w:t xml:space="preserve"> would need an extra £936 each year to bring their income in line with the </w:t>
      </w:r>
      <w:r w:rsidR="73AB9D0A" w:rsidRPr="3832E67E">
        <w:rPr>
          <w:rFonts w:eastAsia="Calibri"/>
          <w:color w:val="000000" w:themeColor="text1"/>
        </w:rPr>
        <w:t>RLW</w:t>
      </w:r>
      <w:r w:rsidRPr="3832E67E">
        <w:rPr>
          <w:rFonts w:eastAsia="Calibri"/>
          <w:color w:val="000000" w:themeColor="text1"/>
        </w:rPr>
        <w:t>.</w:t>
      </w:r>
      <w:r w:rsidRPr="2C63F374">
        <w:rPr>
          <w:rFonts w:eastAsia="Calibri"/>
          <w:color w:val="000000" w:themeColor="text1"/>
        </w:rPr>
        <w:t xml:space="preserve"> This difference could pay for 14 weeks of food, or 11 weeks of housing and energy costs. With the cost of living in the capital far higher than in the rest of the UK, a worker living in London and being paid the government’s </w:t>
      </w:r>
      <w:r w:rsidR="43C49366" w:rsidRPr="3832E67E">
        <w:rPr>
          <w:rFonts w:eastAsia="Calibri"/>
          <w:color w:val="000000" w:themeColor="text1"/>
        </w:rPr>
        <w:t>NLW</w:t>
      </w:r>
      <w:r w:rsidRPr="2C63F374">
        <w:rPr>
          <w:rFonts w:eastAsia="Calibri"/>
          <w:color w:val="000000" w:themeColor="text1"/>
        </w:rPr>
        <w:t xml:space="preserve"> would need to find £2,983.50 extra to bring their income in line with the London Living Wage. This difference represents 38 weeks of food bills, or 21 weeks of housing and energy costs. With the cost of the living crisis, the government must ensure they are not assisting businesses at the risk of forgetting workers.</w:t>
      </w:r>
    </w:p>
    <w:p w14:paraId="4974448C" w14:textId="708A9588" w:rsidR="00E82E67" w:rsidRPr="00B657F5" w:rsidRDefault="21FC3545" w:rsidP="0014793E">
      <w:pPr>
        <w:spacing w:line="257" w:lineRule="auto"/>
        <w:jc w:val="both"/>
        <w:rPr>
          <w:rFonts w:eastAsia="Calibri"/>
          <w:color w:val="000000" w:themeColor="text1"/>
        </w:rPr>
      </w:pPr>
      <w:r w:rsidRPr="4A4D6C86">
        <w:rPr>
          <w:rFonts w:eastAsia="Calibri"/>
          <w:color w:val="000000" w:themeColor="text1"/>
        </w:rPr>
        <w:t xml:space="preserve">Additionally, insecure work is a major problem affecting the UK </w:t>
      </w:r>
      <w:proofErr w:type="spellStart"/>
      <w:r w:rsidRPr="4A4D6C86">
        <w:rPr>
          <w:rFonts w:eastAsia="Calibri"/>
          <w:color w:val="000000" w:themeColor="text1"/>
        </w:rPr>
        <w:t>labour</w:t>
      </w:r>
      <w:proofErr w:type="spellEnd"/>
      <w:r w:rsidRPr="4A4D6C86">
        <w:rPr>
          <w:rFonts w:eastAsia="Calibri"/>
          <w:color w:val="000000" w:themeColor="text1"/>
        </w:rPr>
        <w:t xml:space="preserve"> market; </w:t>
      </w:r>
      <w:r w:rsidR="00FF1EFB">
        <w:rPr>
          <w:rFonts w:eastAsia="Calibri"/>
          <w:color w:val="000000" w:themeColor="text1"/>
        </w:rPr>
        <w:t xml:space="preserve">research </w:t>
      </w:r>
      <w:r w:rsidR="00637CEB">
        <w:rPr>
          <w:rFonts w:eastAsia="Calibri"/>
          <w:color w:val="000000" w:themeColor="text1"/>
        </w:rPr>
        <w:t>in 2021 found that</w:t>
      </w:r>
      <w:r w:rsidR="00CA1320">
        <w:rPr>
          <w:rFonts w:eastAsia="Calibri"/>
          <w:color w:val="000000" w:themeColor="text1"/>
        </w:rPr>
        <w:t xml:space="preserve"> 3.7m workers in the UK were in low paid and insecure work</w:t>
      </w:r>
      <w:r w:rsidRPr="4A4D6C86">
        <w:rPr>
          <w:rFonts w:eastAsia="Calibri"/>
          <w:color w:val="000000" w:themeColor="text1"/>
        </w:rPr>
        <w:t>.</w:t>
      </w:r>
      <w:r w:rsidR="00B6403B">
        <w:rPr>
          <w:rStyle w:val="FootnoteReference"/>
          <w:rFonts w:eastAsia="Calibri"/>
          <w:color w:val="000000" w:themeColor="text1"/>
        </w:rPr>
        <w:footnoteReference w:id="20"/>
      </w:r>
      <w:r w:rsidRPr="4A4D6C86">
        <w:rPr>
          <w:rFonts w:eastAsia="Calibri"/>
          <w:color w:val="000000" w:themeColor="text1"/>
        </w:rPr>
        <w:t xml:space="preserve"> While their hourly pay has been rising, many low paid workers continue to struggle to cover their living costs due to insecurity of hours and other factors beyond hourly wage. 32 per cent of all working adults </w:t>
      </w:r>
      <w:r w:rsidR="00E85D75">
        <w:rPr>
          <w:rFonts w:eastAsia="Calibri"/>
          <w:color w:val="000000" w:themeColor="text1"/>
        </w:rPr>
        <w:t xml:space="preserve">have </w:t>
      </w:r>
      <w:r w:rsidRPr="4A4D6C86">
        <w:rPr>
          <w:rFonts w:eastAsia="Calibri"/>
          <w:color w:val="000000" w:themeColor="text1"/>
        </w:rPr>
        <w:t>receive</w:t>
      </w:r>
      <w:r w:rsidR="00E85D75">
        <w:rPr>
          <w:rFonts w:eastAsia="Calibri"/>
          <w:color w:val="000000" w:themeColor="text1"/>
        </w:rPr>
        <w:t>d</w:t>
      </w:r>
      <w:r w:rsidRPr="4A4D6C86">
        <w:rPr>
          <w:rFonts w:eastAsia="Calibri"/>
          <w:color w:val="000000" w:themeColor="text1"/>
        </w:rPr>
        <w:t xml:space="preserve"> less than a week’s notice of their shifts.</w:t>
      </w:r>
      <w:r w:rsidRPr="4A4D6C86">
        <w:rPr>
          <w:rStyle w:val="FootnoteReference"/>
          <w:rFonts w:eastAsia="Calibri"/>
          <w:color w:val="000000" w:themeColor="text1"/>
        </w:rPr>
        <w:footnoteReference w:id="21"/>
      </w:r>
      <w:r w:rsidRPr="4A4D6C86">
        <w:rPr>
          <w:rFonts w:eastAsia="Calibri"/>
          <w:color w:val="000000" w:themeColor="text1"/>
        </w:rPr>
        <w:t xml:space="preserve">    </w:t>
      </w:r>
    </w:p>
    <w:p w14:paraId="4E175C3A" w14:textId="21CB713B" w:rsidR="00E82E67" w:rsidRPr="00B657F5" w:rsidRDefault="21FC3545" w:rsidP="0014793E">
      <w:pPr>
        <w:spacing w:line="257" w:lineRule="auto"/>
        <w:jc w:val="both"/>
        <w:rPr>
          <w:rFonts w:eastAsia="Calibri"/>
          <w:color w:val="000000" w:themeColor="text1"/>
        </w:rPr>
      </w:pPr>
      <w:r w:rsidRPr="4A4D6C86">
        <w:rPr>
          <w:rFonts w:eastAsia="Calibri"/>
          <w:color w:val="000000" w:themeColor="text1"/>
        </w:rPr>
        <w:t xml:space="preserve">Since the introduction of the </w:t>
      </w:r>
      <w:r w:rsidR="43C49366" w:rsidRPr="4A4D6C86">
        <w:rPr>
          <w:rFonts w:eastAsia="Calibri"/>
          <w:color w:val="000000" w:themeColor="text1"/>
        </w:rPr>
        <w:t>NLW</w:t>
      </w:r>
      <w:r w:rsidRPr="4A4D6C86">
        <w:rPr>
          <w:rFonts w:eastAsia="Calibri"/>
          <w:color w:val="000000" w:themeColor="text1"/>
        </w:rPr>
        <w:t xml:space="preserve">, the number of employers choosing to go further than the legal minimum by paying the </w:t>
      </w:r>
      <w:r w:rsidR="73AB9D0A" w:rsidRPr="4A4D6C86">
        <w:rPr>
          <w:rFonts w:eastAsia="Calibri"/>
          <w:color w:val="000000" w:themeColor="text1"/>
        </w:rPr>
        <w:t>RLW</w:t>
      </w:r>
      <w:r w:rsidRPr="4A4D6C86">
        <w:rPr>
          <w:rFonts w:eastAsia="Calibri"/>
          <w:color w:val="000000" w:themeColor="text1"/>
        </w:rPr>
        <w:t xml:space="preserve"> has more than doubled. There are now over 12,500 Living Wage Employers. Employers who voluntarily pay the </w:t>
      </w:r>
      <w:r w:rsidR="73AB9D0A" w:rsidRPr="4A4D6C86">
        <w:rPr>
          <w:rFonts w:eastAsia="Calibri"/>
          <w:color w:val="000000" w:themeColor="text1"/>
        </w:rPr>
        <w:t>RLW</w:t>
      </w:r>
      <w:r w:rsidRPr="4A4D6C86">
        <w:rPr>
          <w:rFonts w:eastAsia="Calibri"/>
          <w:color w:val="000000" w:themeColor="text1"/>
        </w:rPr>
        <w:t xml:space="preserve"> report benefits for both their employees and the employers themselves. Research from Cardiff Business School in April 2017 shows that 93</w:t>
      </w:r>
      <w:r w:rsidR="00B64D42">
        <w:rPr>
          <w:rFonts w:eastAsia="Calibri"/>
          <w:color w:val="000000" w:themeColor="text1"/>
        </w:rPr>
        <w:t xml:space="preserve"> per cent</w:t>
      </w:r>
      <w:r w:rsidRPr="4A4D6C86">
        <w:rPr>
          <w:rFonts w:eastAsia="Calibri"/>
          <w:color w:val="000000" w:themeColor="text1"/>
        </w:rPr>
        <w:t xml:space="preserve"> of </w:t>
      </w:r>
      <w:r w:rsidR="73AB9D0A" w:rsidRPr="4A4D6C86">
        <w:rPr>
          <w:rFonts w:eastAsia="Calibri"/>
          <w:color w:val="000000" w:themeColor="text1"/>
        </w:rPr>
        <w:t>RLW</w:t>
      </w:r>
      <w:r w:rsidRPr="4A4D6C86">
        <w:rPr>
          <w:rFonts w:eastAsia="Calibri"/>
          <w:color w:val="000000" w:themeColor="text1"/>
        </w:rPr>
        <w:t xml:space="preserve"> employers have seen a benefit because of becoming accredited with the Living Wage Foundation, and 86</w:t>
      </w:r>
      <w:r w:rsidR="00B64D42">
        <w:rPr>
          <w:rFonts w:eastAsia="Calibri"/>
          <w:color w:val="000000" w:themeColor="text1"/>
        </w:rPr>
        <w:t xml:space="preserve"> per cent</w:t>
      </w:r>
      <w:r w:rsidRPr="4A4D6C86">
        <w:rPr>
          <w:rFonts w:eastAsia="Calibri"/>
          <w:color w:val="000000" w:themeColor="text1"/>
        </w:rPr>
        <w:t xml:space="preserve"> feel it has enhanced their reputation.</w:t>
      </w:r>
      <w:r w:rsidRPr="4A4D6C86">
        <w:rPr>
          <w:rStyle w:val="FootnoteReference"/>
          <w:rFonts w:eastAsia="Calibri"/>
          <w:color w:val="000000" w:themeColor="text1"/>
        </w:rPr>
        <w:footnoteReference w:id="22"/>
      </w:r>
      <w:r w:rsidRPr="4A4D6C86">
        <w:rPr>
          <w:rFonts w:eastAsia="Calibri"/>
          <w:color w:val="000000" w:themeColor="text1"/>
        </w:rPr>
        <w:t xml:space="preserve"> </w:t>
      </w:r>
    </w:p>
    <w:p w14:paraId="67A410C0" w14:textId="170A8D07" w:rsidR="00E82E67" w:rsidRPr="00B657F5" w:rsidRDefault="21FC3545" w:rsidP="0014793E">
      <w:pPr>
        <w:spacing w:line="257" w:lineRule="auto"/>
        <w:jc w:val="both"/>
        <w:rPr>
          <w:rFonts w:eastAsia="Calibri"/>
          <w:color w:val="000000" w:themeColor="text1"/>
        </w:rPr>
      </w:pPr>
      <w:r w:rsidRPr="33D80F18">
        <w:rPr>
          <w:rFonts w:eastAsia="Calibri"/>
          <w:color w:val="000000" w:themeColor="text1"/>
        </w:rPr>
        <w:t xml:space="preserve">With 1 in 9 UK </w:t>
      </w:r>
      <w:r w:rsidR="00A57E2C">
        <w:rPr>
          <w:rFonts w:eastAsia="Calibri"/>
          <w:color w:val="000000" w:themeColor="text1"/>
        </w:rPr>
        <w:t>employees</w:t>
      </w:r>
      <w:r w:rsidRPr="33D80F18">
        <w:rPr>
          <w:rFonts w:eastAsia="Calibri"/>
          <w:color w:val="000000" w:themeColor="text1"/>
        </w:rPr>
        <w:t xml:space="preserve"> now working for a </w:t>
      </w:r>
      <w:r w:rsidR="73AB9D0A" w:rsidRPr="33D80F18">
        <w:rPr>
          <w:rFonts w:eastAsia="Calibri"/>
          <w:color w:val="000000" w:themeColor="text1"/>
        </w:rPr>
        <w:t>RLW</w:t>
      </w:r>
      <w:r w:rsidRPr="33D80F18">
        <w:rPr>
          <w:rFonts w:eastAsia="Calibri"/>
          <w:color w:val="000000" w:themeColor="text1"/>
        </w:rPr>
        <w:t xml:space="preserve"> Employer, the </w:t>
      </w:r>
      <w:r w:rsidR="73AB9D0A" w:rsidRPr="33D80F18">
        <w:rPr>
          <w:rFonts w:eastAsia="Calibri"/>
          <w:color w:val="000000" w:themeColor="text1"/>
        </w:rPr>
        <w:t>RLW</w:t>
      </w:r>
      <w:r w:rsidRPr="33D80F18">
        <w:rPr>
          <w:rFonts w:eastAsia="Calibri"/>
          <w:color w:val="000000" w:themeColor="text1"/>
        </w:rPr>
        <w:t xml:space="preserve"> has become a significant feature of the UK </w:t>
      </w:r>
      <w:proofErr w:type="spellStart"/>
      <w:r w:rsidRPr="33D80F18">
        <w:rPr>
          <w:rFonts w:eastAsia="Calibri"/>
          <w:color w:val="000000" w:themeColor="text1"/>
        </w:rPr>
        <w:t>labour</w:t>
      </w:r>
      <w:proofErr w:type="spellEnd"/>
      <w:r w:rsidRPr="33D80F18">
        <w:rPr>
          <w:rFonts w:eastAsia="Calibri"/>
          <w:color w:val="000000" w:themeColor="text1"/>
        </w:rPr>
        <w:t xml:space="preserve"> market. As well as impacting on employers and employees, research from The Smith Institute shows that paying the </w:t>
      </w:r>
      <w:r w:rsidR="73AB9D0A" w:rsidRPr="33D80F18">
        <w:rPr>
          <w:rFonts w:eastAsia="Calibri"/>
          <w:color w:val="000000" w:themeColor="text1"/>
        </w:rPr>
        <w:t>RLW</w:t>
      </w:r>
      <w:r w:rsidRPr="33D80F18">
        <w:rPr>
          <w:rFonts w:eastAsia="Calibri"/>
          <w:color w:val="000000" w:themeColor="text1"/>
        </w:rPr>
        <w:t xml:space="preserve"> also positively impacts the local area of employers. The research finds that the more employers that pay the </w:t>
      </w:r>
      <w:r w:rsidR="73AB9D0A" w:rsidRPr="33D80F18">
        <w:rPr>
          <w:rFonts w:eastAsia="Calibri"/>
          <w:color w:val="000000" w:themeColor="text1"/>
        </w:rPr>
        <w:t>RLW</w:t>
      </w:r>
      <w:r w:rsidRPr="33D80F18">
        <w:rPr>
          <w:rFonts w:eastAsia="Calibri"/>
          <w:color w:val="000000" w:themeColor="text1"/>
        </w:rPr>
        <w:t>, the greater the economic benefit in their local areas.</w:t>
      </w:r>
      <w:r w:rsidRPr="33D80F18">
        <w:rPr>
          <w:rStyle w:val="FootnoteReference"/>
          <w:rFonts w:eastAsia="Calibri"/>
          <w:color w:val="000000" w:themeColor="text1"/>
        </w:rPr>
        <w:footnoteReference w:id="23"/>
      </w:r>
    </w:p>
    <w:p w14:paraId="1176A44C" w14:textId="1D47B0C5" w:rsidR="00E82E67" w:rsidRPr="00B657F5" w:rsidRDefault="21FC3545" w:rsidP="0014793E">
      <w:pPr>
        <w:spacing w:line="257" w:lineRule="auto"/>
        <w:jc w:val="both"/>
        <w:rPr>
          <w:rFonts w:eastAsia="Calibri" w:cstheme="minorHAnsi"/>
          <w:color w:val="000000" w:themeColor="text1"/>
        </w:rPr>
      </w:pPr>
      <w:r w:rsidRPr="00B657F5">
        <w:rPr>
          <w:rFonts w:eastAsia="Calibri" w:cstheme="minorHAnsi"/>
          <w:i/>
          <w:iCs/>
          <w:color w:val="000000" w:themeColor="text1"/>
        </w:rPr>
        <w:t xml:space="preserve"> </w:t>
      </w:r>
      <w:r w:rsidRPr="00B657F5">
        <w:rPr>
          <w:rFonts w:eastAsia="Calibri" w:cstheme="minorHAnsi"/>
          <w:b/>
          <w:bCs/>
          <w:color w:val="000000" w:themeColor="text1"/>
        </w:rPr>
        <w:t xml:space="preserve">Q38: To what extent have employers been affected by other major trends in the economy and </w:t>
      </w:r>
      <w:proofErr w:type="spellStart"/>
      <w:r w:rsidRPr="00B657F5">
        <w:rPr>
          <w:rFonts w:eastAsia="Calibri" w:cstheme="minorHAnsi"/>
          <w:b/>
          <w:bCs/>
          <w:color w:val="000000" w:themeColor="text1"/>
        </w:rPr>
        <w:t>labour</w:t>
      </w:r>
      <w:proofErr w:type="spellEnd"/>
      <w:r w:rsidRPr="00B657F5">
        <w:rPr>
          <w:rFonts w:eastAsia="Calibri" w:cstheme="minorHAnsi"/>
          <w:b/>
          <w:bCs/>
          <w:color w:val="000000" w:themeColor="text1"/>
        </w:rPr>
        <w:t xml:space="preserve"> market: for example, inflation, Brexit, the shift to homeworking or changes in the numbers of migrant workers in the UK?</w:t>
      </w:r>
    </w:p>
    <w:p w14:paraId="70C2B001" w14:textId="61C36385" w:rsidR="00E82E67" w:rsidRPr="00B657F5" w:rsidRDefault="21FC3545" w:rsidP="0014793E">
      <w:pPr>
        <w:spacing w:line="257" w:lineRule="auto"/>
        <w:jc w:val="both"/>
        <w:rPr>
          <w:rFonts w:eastAsia="Calibri" w:cstheme="minorHAnsi"/>
          <w:color w:val="000000" w:themeColor="text1"/>
        </w:rPr>
      </w:pPr>
      <w:r w:rsidRPr="00B657F5">
        <w:rPr>
          <w:rFonts w:eastAsia="Calibri" w:cstheme="minorHAnsi"/>
          <w:color w:val="000000" w:themeColor="text1"/>
        </w:rPr>
        <w:lastRenderedPageBreak/>
        <w:t xml:space="preserve">UK employers are responding to the highest levels of inflation seen in decades by signing up to pay the </w:t>
      </w:r>
      <w:r w:rsidR="73AB9D0A" w:rsidRPr="7B3FA007">
        <w:rPr>
          <w:rFonts w:eastAsia="Calibri"/>
          <w:color w:val="000000" w:themeColor="text1"/>
        </w:rPr>
        <w:t>RLW</w:t>
      </w:r>
      <w:r w:rsidRPr="00B657F5">
        <w:rPr>
          <w:rFonts w:eastAsia="Calibri" w:cstheme="minorHAnsi"/>
          <w:color w:val="000000" w:themeColor="text1"/>
        </w:rPr>
        <w:t xml:space="preserve"> in record numbers; there are now over 12,500 </w:t>
      </w:r>
      <w:r w:rsidR="73AB9D0A" w:rsidRPr="7B3FA007">
        <w:rPr>
          <w:rFonts w:eastAsia="Calibri"/>
          <w:color w:val="000000" w:themeColor="text1"/>
        </w:rPr>
        <w:t>RLW</w:t>
      </w:r>
      <w:r w:rsidRPr="00B657F5">
        <w:rPr>
          <w:rFonts w:eastAsia="Calibri" w:cstheme="minorHAnsi"/>
          <w:color w:val="000000" w:themeColor="text1"/>
        </w:rPr>
        <w:t xml:space="preserve"> Employers accredited with the Living Wage Foundation. Over 425,000 people are paid a </w:t>
      </w:r>
      <w:r w:rsidR="73AB9D0A" w:rsidRPr="7B3FA007">
        <w:rPr>
          <w:rFonts w:eastAsia="Calibri"/>
          <w:color w:val="000000" w:themeColor="text1"/>
        </w:rPr>
        <w:t>RLW</w:t>
      </w:r>
      <w:r w:rsidRPr="00B657F5">
        <w:rPr>
          <w:rFonts w:eastAsia="Calibri" w:cstheme="minorHAnsi"/>
          <w:color w:val="000000" w:themeColor="text1"/>
        </w:rPr>
        <w:t xml:space="preserve"> in the UK and, according to new research from Cardiff Business School, the movement has put over £2.1 bn in extra wages for low-paid workers in this period. 1 in 9 UK </w:t>
      </w:r>
      <w:r w:rsidR="00A76A1F">
        <w:rPr>
          <w:rFonts w:eastAsia="Calibri" w:cstheme="minorHAnsi"/>
          <w:color w:val="000000" w:themeColor="text1"/>
        </w:rPr>
        <w:t>employees</w:t>
      </w:r>
      <w:r w:rsidRPr="00B657F5">
        <w:rPr>
          <w:rFonts w:eastAsia="Calibri" w:cstheme="minorHAnsi"/>
          <w:color w:val="000000" w:themeColor="text1"/>
        </w:rPr>
        <w:t xml:space="preserve"> now work for a </w:t>
      </w:r>
      <w:r w:rsidR="73AB9D0A" w:rsidRPr="7B3FA007">
        <w:rPr>
          <w:rFonts w:eastAsia="Calibri"/>
          <w:color w:val="000000" w:themeColor="text1"/>
        </w:rPr>
        <w:t>RLW</w:t>
      </w:r>
      <w:r w:rsidRPr="00B657F5">
        <w:rPr>
          <w:rFonts w:eastAsia="Calibri" w:cstheme="minorHAnsi"/>
          <w:color w:val="000000" w:themeColor="text1"/>
        </w:rPr>
        <w:t xml:space="preserve"> Employer. The </w:t>
      </w:r>
      <w:r w:rsidR="73AB9D0A" w:rsidRPr="7B3FA007">
        <w:rPr>
          <w:rFonts w:eastAsia="Calibri"/>
          <w:color w:val="000000" w:themeColor="text1"/>
        </w:rPr>
        <w:t>RLW</w:t>
      </w:r>
      <w:r w:rsidRPr="00B657F5">
        <w:rPr>
          <w:rFonts w:eastAsia="Calibri" w:cstheme="minorHAnsi"/>
          <w:color w:val="000000" w:themeColor="text1"/>
        </w:rPr>
        <w:t xml:space="preserve"> has thus become a significant feature of the UK </w:t>
      </w:r>
      <w:proofErr w:type="spellStart"/>
      <w:r w:rsidRPr="00B657F5">
        <w:rPr>
          <w:rFonts w:eastAsia="Calibri" w:cstheme="minorHAnsi"/>
          <w:color w:val="000000" w:themeColor="text1"/>
        </w:rPr>
        <w:t>labour</w:t>
      </w:r>
      <w:proofErr w:type="spellEnd"/>
      <w:r w:rsidRPr="00B657F5">
        <w:rPr>
          <w:rFonts w:eastAsia="Calibri" w:cstheme="minorHAnsi"/>
          <w:color w:val="000000" w:themeColor="text1"/>
        </w:rPr>
        <w:t xml:space="preserve"> market. </w:t>
      </w:r>
    </w:p>
    <w:p w14:paraId="26EB7BA9" w14:textId="2067353D" w:rsidR="00E82E67" w:rsidRPr="00B657F5" w:rsidRDefault="06409420" w:rsidP="0014793E">
      <w:pPr>
        <w:spacing w:line="257" w:lineRule="auto"/>
        <w:jc w:val="both"/>
        <w:rPr>
          <w:rFonts w:eastAsia="Calibri"/>
          <w:color w:val="000000" w:themeColor="text1"/>
        </w:rPr>
      </w:pPr>
      <w:r w:rsidRPr="2C63F374">
        <w:rPr>
          <w:rFonts w:eastAsia="Calibri"/>
          <w:color w:val="000000" w:themeColor="text1"/>
        </w:rPr>
        <w:t xml:space="preserve">Accredited </w:t>
      </w:r>
      <w:r w:rsidR="73AB9D0A" w:rsidRPr="2C63F374">
        <w:rPr>
          <w:rFonts w:eastAsia="Calibri"/>
          <w:color w:val="000000" w:themeColor="text1"/>
        </w:rPr>
        <w:t>RLW</w:t>
      </w:r>
      <w:r w:rsidR="21FC3545" w:rsidRPr="2C63F374" w:rsidDel="21FC3545">
        <w:rPr>
          <w:rFonts w:eastAsia="Calibri"/>
          <w:color w:val="000000" w:themeColor="text1"/>
        </w:rPr>
        <w:t xml:space="preserve"> </w:t>
      </w:r>
      <w:r w:rsidR="21FC3545" w:rsidRPr="2C63F374">
        <w:rPr>
          <w:rFonts w:eastAsia="Calibri"/>
          <w:color w:val="000000" w:themeColor="text1"/>
        </w:rPr>
        <w:t xml:space="preserve">employers not only </w:t>
      </w:r>
      <w:r w:rsidR="00780459">
        <w:rPr>
          <w:rFonts w:eastAsia="Calibri"/>
          <w:color w:val="000000" w:themeColor="text1"/>
        </w:rPr>
        <w:t>assuage</w:t>
      </w:r>
      <w:r w:rsidR="21FC3545" w:rsidRPr="2C63F374">
        <w:rPr>
          <w:rFonts w:eastAsia="Calibri"/>
          <w:color w:val="000000" w:themeColor="text1"/>
        </w:rPr>
        <w:t xml:space="preserve"> concerns that increasing minimum pay might lead to a trade-off in employment, job security, or business success but demonstrate that it has substantial employer benefits. Research from Cardiff Business School in April 2017 shows that 93</w:t>
      </w:r>
      <w:r w:rsidR="00B64D42">
        <w:rPr>
          <w:rFonts w:eastAsia="Calibri"/>
          <w:color w:val="000000" w:themeColor="text1"/>
        </w:rPr>
        <w:t xml:space="preserve"> per cent</w:t>
      </w:r>
      <w:r w:rsidR="21FC3545" w:rsidRPr="2C63F374">
        <w:rPr>
          <w:rFonts w:eastAsia="Calibri"/>
          <w:color w:val="000000" w:themeColor="text1"/>
        </w:rPr>
        <w:t xml:space="preserve"> of </w:t>
      </w:r>
      <w:r w:rsidR="73AB9D0A" w:rsidRPr="2C63F374">
        <w:rPr>
          <w:rFonts w:eastAsia="Calibri"/>
          <w:color w:val="000000" w:themeColor="text1"/>
        </w:rPr>
        <w:t>RLW</w:t>
      </w:r>
      <w:r w:rsidR="21FC3545" w:rsidRPr="2C63F374">
        <w:rPr>
          <w:rFonts w:eastAsia="Calibri"/>
          <w:color w:val="000000" w:themeColor="text1"/>
        </w:rPr>
        <w:t xml:space="preserve"> employers have seen a benefit because of becoming accredited with the Living Wage Foundation. More than half reported improvements in recruitment into entry-level roles (53</w:t>
      </w:r>
      <w:r w:rsidR="00B64D42">
        <w:rPr>
          <w:rFonts w:eastAsia="Calibri"/>
          <w:color w:val="000000" w:themeColor="text1"/>
        </w:rPr>
        <w:t xml:space="preserve"> per cent</w:t>
      </w:r>
      <w:r w:rsidR="21FC3545" w:rsidRPr="2C63F374">
        <w:rPr>
          <w:rFonts w:eastAsia="Calibri"/>
          <w:color w:val="000000" w:themeColor="text1"/>
        </w:rPr>
        <w:t>), staff retention (52</w:t>
      </w:r>
      <w:r w:rsidR="00B64D42">
        <w:rPr>
          <w:rFonts w:eastAsia="Calibri"/>
          <w:color w:val="000000" w:themeColor="text1"/>
        </w:rPr>
        <w:t xml:space="preserve"> per cent</w:t>
      </w:r>
      <w:r w:rsidR="21FC3545" w:rsidRPr="2C63F374">
        <w:rPr>
          <w:rFonts w:eastAsia="Calibri"/>
          <w:color w:val="000000" w:themeColor="text1"/>
        </w:rPr>
        <w:t>), and workplace relations between staff and managers (59</w:t>
      </w:r>
      <w:r w:rsidR="00B64D42">
        <w:rPr>
          <w:rFonts w:eastAsia="Calibri"/>
          <w:color w:val="000000" w:themeColor="text1"/>
        </w:rPr>
        <w:t xml:space="preserve"> per cent</w:t>
      </w:r>
      <w:r w:rsidR="21FC3545" w:rsidRPr="2C63F374">
        <w:rPr>
          <w:rFonts w:eastAsia="Calibri"/>
          <w:color w:val="000000" w:themeColor="text1"/>
        </w:rPr>
        <w:t>).</w:t>
      </w:r>
      <w:r w:rsidRPr="4EC81195">
        <w:rPr>
          <w:rStyle w:val="FootnoteReference"/>
          <w:rFonts w:eastAsia="Calibri"/>
          <w:color w:val="000000" w:themeColor="text1"/>
        </w:rPr>
        <w:footnoteReference w:id="24"/>
      </w:r>
    </w:p>
    <w:p w14:paraId="3152F6A3" w14:textId="4275E7A4" w:rsidR="00E82E67" w:rsidRPr="00B657F5" w:rsidRDefault="21FC3545" w:rsidP="0014793E">
      <w:pPr>
        <w:spacing w:line="257" w:lineRule="auto"/>
        <w:jc w:val="both"/>
        <w:rPr>
          <w:rFonts w:eastAsia="Calibri"/>
          <w:color w:val="000000" w:themeColor="text1"/>
        </w:rPr>
      </w:pPr>
      <w:r w:rsidRPr="4EC81195">
        <w:rPr>
          <w:rFonts w:eastAsia="Calibri"/>
          <w:color w:val="000000" w:themeColor="text1"/>
        </w:rPr>
        <w:t>In social care, fewer care workers travel from the EU due to the pandemic and new immigration workforce regulations have meant that care workers from overseas are not able to work in the UK. This is resulting in a shortage of care staff. Pay is a significant driver in recruiting staff in social care and recent analysis shows that, although there has been some increase in pay for social care workers since 2014, it has not kept pace with other sectors. For example, people can earn more working in supermarkets and cleaning than as care workers. This has an impact on employers with turnover rates in adult social care at 29 per cent in 2021-22, equating to around 400,000 leavers in a 12-month period.</w:t>
      </w:r>
      <w:r w:rsidRPr="51FFB257">
        <w:rPr>
          <w:rStyle w:val="FootnoteReference"/>
          <w:rFonts w:eastAsia="Calibri"/>
          <w:color w:val="000000" w:themeColor="text1"/>
        </w:rPr>
        <w:footnoteReference w:id="25"/>
      </w:r>
      <w:r w:rsidRPr="4EC81195">
        <w:rPr>
          <w:rFonts w:eastAsia="Calibri"/>
          <w:color w:val="000000" w:themeColor="text1"/>
        </w:rPr>
        <w:t xml:space="preserve"> The 2022 Sector Pulse Check report by </w:t>
      </w:r>
      <w:proofErr w:type="spellStart"/>
      <w:r w:rsidRPr="4EC81195">
        <w:rPr>
          <w:rFonts w:eastAsia="Calibri"/>
          <w:color w:val="000000" w:themeColor="text1"/>
        </w:rPr>
        <w:t>Hft</w:t>
      </w:r>
      <w:proofErr w:type="spellEnd"/>
      <w:r w:rsidRPr="4EC81195">
        <w:rPr>
          <w:rFonts w:eastAsia="Calibri"/>
          <w:color w:val="000000" w:themeColor="text1"/>
        </w:rPr>
        <w:t xml:space="preserve"> – which looks at the impact of changes to the social care sector – found that 95</w:t>
      </w:r>
      <w:r w:rsidR="00B64D42">
        <w:rPr>
          <w:rFonts w:eastAsia="Calibri"/>
          <w:color w:val="000000" w:themeColor="text1"/>
        </w:rPr>
        <w:t xml:space="preserve"> per cent</w:t>
      </w:r>
      <w:r w:rsidRPr="4EC81195">
        <w:rPr>
          <w:rFonts w:eastAsia="Calibri"/>
          <w:color w:val="000000" w:themeColor="text1"/>
        </w:rPr>
        <w:t xml:space="preserve"> of providers felt that low pay was their biggest barrier to recruitment and retention of good staff.</w:t>
      </w:r>
      <w:r w:rsidRPr="4EC81195">
        <w:rPr>
          <w:rStyle w:val="FootnoteReference"/>
          <w:rFonts w:eastAsia="Calibri"/>
          <w:color w:val="000000" w:themeColor="text1"/>
        </w:rPr>
        <w:footnoteReference w:id="26"/>
      </w:r>
    </w:p>
    <w:p w14:paraId="3E41FB9B" w14:textId="0C21F426" w:rsidR="00E82E67" w:rsidRPr="006B2669" w:rsidRDefault="21FC3545" w:rsidP="0014793E">
      <w:pPr>
        <w:spacing w:line="257" w:lineRule="auto"/>
        <w:jc w:val="both"/>
        <w:rPr>
          <w:rFonts w:eastAsia="Calibri"/>
          <w:color w:val="000000" w:themeColor="text1"/>
        </w:rPr>
      </w:pPr>
      <w:r w:rsidRPr="2C63F374">
        <w:rPr>
          <w:rFonts w:eastAsia="Calibri"/>
          <w:color w:val="000000" w:themeColor="text1"/>
        </w:rPr>
        <w:t xml:space="preserve">The commitment of social care providers and local authorities commissioning care to the </w:t>
      </w:r>
      <w:r w:rsidR="73AB9D0A" w:rsidRPr="7B3FA007">
        <w:rPr>
          <w:rFonts w:eastAsia="Calibri"/>
          <w:color w:val="000000" w:themeColor="text1"/>
        </w:rPr>
        <w:t>RLW</w:t>
      </w:r>
      <w:r w:rsidRPr="2C63F374">
        <w:rPr>
          <w:rFonts w:eastAsia="Calibri"/>
          <w:color w:val="000000" w:themeColor="text1"/>
        </w:rPr>
        <w:t xml:space="preserve"> accreditation has resulted in over 7,000 pay rises in social care during the pandemic. There </w:t>
      </w:r>
      <w:r w:rsidRPr="7B3FA007">
        <w:rPr>
          <w:rFonts w:eastAsia="Calibri"/>
          <w:color w:val="000000" w:themeColor="text1"/>
        </w:rPr>
        <w:t>ha</w:t>
      </w:r>
      <w:r w:rsidR="3E7EE2ED" w:rsidRPr="7B3FA007">
        <w:rPr>
          <w:rFonts w:eastAsia="Calibri"/>
          <w:color w:val="000000" w:themeColor="text1"/>
        </w:rPr>
        <w:t>ve</w:t>
      </w:r>
      <w:r w:rsidRPr="2C63F374">
        <w:rPr>
          <w:rFonts w:eastAsia="Calibri"/>
          <w:color w:val="000000" w:themeColor="text1"/>
        </w:rPr>
        <w:t xml:space="preserve"> been more pay rises to the </w:t>
      </w:r>
      <w:r w:rsidR="73AB9D0A" w:rsidRPr="7B3FA007">
        <w:rPr>
          <w:rFonts w:eastAsia="Calibri"/>
          <w:color w:val="000000" w:themeColor="text1"/>
        </w:rPr>
        <w:t>RLW</w:t>
      </w:r>
      <w:r w:rsidRPr="2C63F374">
        <w:rPr>
          <w:rFonts w:eastAsia="Calibri"/>
          <w:color w:val="000000" w:themeColor="text1"/>
        </w:rPr>
        <w:t xml:space="preserve"> in social care during the pandemic than over the last 10 years in total. So far, the </w:t>
      </w:r>
      <w:r w:rsidR="73AB9D0A" w:rsidRPr="7B3FA007">
        <w:rPr>
          <w:rFonts w:eastAsia="Calibri"/>
          <w:color w:val="000000" w:themeColor="text1"/>
        </w:rPr>
        <w:t>RLW</w:t>
      </w:r>
      <w:r w:rsidRPr="2C63F374">
        <w:rPr>
          <w:rFonts w:eastAsia="Calibri"/>
          <w:color w:val="000000" w:themeColor="text1"/>
        </w:rPr>
        <w:t xml:space="preserve"> in adult social care has put over £36 million back into the pockets of care workers.</w:t>
      </w:r>
    </w:p>
    <w:p w14:paraId="60612B06" w14:textId="6B3BE453" w:rsidR="00E82E67" w:rsidRPr="00B657F5" w:rsidRDefault="21FC3545" w:rsidP="0014793E">
      <w:pPr>
        <w:spacing w:line="257" w:lineRule="auto"/>
        <w:jc w:val="both"/>
        <w:rPr>
          <w:rFonts w:eastAsia="Calibri" w:cstheme="minorHAnsi"/>
          <w:color w:val="000000" w:themeColor="text1"/>
        </w:rPr>
      </w:pPr>
      <w:r w:rsidRPr="00B657F5">
        <w:rPr>
          <w:rFonts w:eastAsia="Calibri" w:cstheme="minorHAnsi"/>
          <w:b/>
          <w:bCs/>
          <w:color w:val="000000" w:themeColor="text1"/>
        </w:rPr>
        <w:t>Q39: Apart from the minimum wage, what are the key drivers of pay decisions in low-paying sectors and occupations? For example, this could include the cost of living, availability and retention of staff, changes to Universal Credit/other benefits or access to transport.</w:t>
      </w:r>
    </w:p>
    <w:p w14:paraId="7D049F1C" w14:textId="34D11C81" w:rsidR="00E82E67" w:rsidRPr="00B657F5" w:rsidRDefault="21FC3545" w:rsidP="0014793E">
      <w:pPr>
        <w:spacing w:line="257" w:lineRule="auto"/>
        <w:jc w:val="both"/>
        <w:rPr>
          <w:rFonts w:eastAsia="Calibri" w:cstheme="minorHAnsi"/>
          <w:color w:val="000000" w:themeColor="text1"/>
        </w:rPr>
      </w:pPr>
      <w:r w:rsidRPr="00B657F5">
        <w:rPr>
          <w:rFonts w:eastAsia="Calibri" w:cstheme="minorHAnsi"/>
          <w:color w:val="000000" w:themeColor="text1"/>
        </w:rPr>
        <w:t xml:space="preserve">The growth in the Living Wage Foundation demonstrates a growing desire from businesses to go beyond the government minimum and guarantee staff are always paid a wage based on the cost of living. </w:t>
      </w:r>
    </w:p>
    <w:p w14:paraId="14BD8F3C" w14:textId="1C89A5AC" w:rsidR="00E82E67" w:rsidRPr="00B657F5" w:rsidRDefault="21FC3545" w:rsidP="0014793E">
      <w:pPr>
        <w:spacing w:line="257" w:lineRule="auto"/>
        <w:jc w:val="both"/>
        <w:rPr>
          <w:rFonts w:eastAsia="Calibri" w:cstheme="minorHAnsi"/>
          <w:color w:val="000000" w:themeColor="text1"/>
        </w:rPr>
      </w:pPr>
      <w:r w:rsidRPr="00B657F5">
        <w:rPr>
          <w:rFonts w:eastAsia="Calibri" w:cstheme="minorHAnsi"/>
          <w:color w:val="000000" w:themeColor="text1"/>
        </w:rPr>
        <w:t xml:space="preserve">The Living Wage Foundation worked with Cardiff Business School, which surveyed thousands of </w:t>
      </w:r>
      <w:r w:rsidR="73AB9D0A" w:rsidRPr="7B3FA007">
        <w:rPr>
          <w:rFonts w:eastAsia="Calibri"/>
          <w:color w:val="000000" w:themeColor="text1"/>
        </w:rPr>
        <w:t>RLW</w:t>
      </w:r>
      <w:r w:rsidRPr="00B657F5">
        <w:rPr>
          <w:rFonts w:eastAsia="Calibri" w:cstheme="minorHAnsi"/>
          <w:color w:val="000000" w:themeColor="text1"/>
        </w:rPr>
        <w:t xml:space="preserve"> employees last year, to better understand the reasons why employers decided to seek accreditation by the Living Wage Foundation. The main drivers of employers choosing to pay the </w:t>
      </w:r>
      <w:r w:rsidR="73AB9D0A" w:rsidRPr="7B3FA007">
        <w:rPr>
          <w:rFonts w:eastAsia="Calibri"/>
          <w:color w:val="000000" w:themeColor="text1"/>
        </w:rPr>
        <w:t>RLW</w:t>
      </w:r>
      <w:r w:rsidRPr="00B657F5">
        <w:rPr>
          <w:rFonts w:eastAsia="Calibri" w:cstheme="minorHAnsi"/>
          <w:color w:val="000000" w:themeColor="text1"/>
        </w:rPr>
        <w:t xml:space="preserve"> were:</w:t>
      </w:r>
      <w:r w:rsidRPr="514FB763">
        <w:rPr>
          <w:rStyle w:val="FootnoteReference"/>
          <w:rFonts w:eastAsia="Calibri"/>
          <w:color w:val="000000" w:themeColor="text1"/>
        </w:rPr>
        <w:footnoteReference w:id="27"/>
      </w:r>
    </w:p>
    <w:p w14:paraId="247EEAF2" w14:textId="0F7AE4B7" w:rsidR="00E82E67" w:rsidRPr="00B657F5" w:rsidRDefault="21FC3545" w:rsidP="0014793E">
      <w:pPr>
        <w:pStyle w:val="ListParagraph"/>
        <w:numPr>
          <w:ilvl w:val="0"/>
          <w:numId w:val="8"/>
        </w:numPr>
        <w:spacing w:line="257" w:lineRule="auto"/>
        <w:jc w:val="both"/>
        <w:rPr>
          <w:rFonts w:eastAsia="Calibri" w:cstheme="minorHAnsi"/>
          <w:color w:val="000000" w:themeColor="text1"/>
        </w:rPr>
      </w:pPr>
      <w:r w:rsidRPr="00B657F5">
        <w:rPr>
          <w:rFonts w:eastAsia="Calibri" w:cstheme="minorHAnsi"/>
          <w:color w:val="000000" w:themeColor="text1"/>
        </w:rPr>
        <w:t>Because it is in line with their mission or values (90 per cent)</w:t>
      </w:r>
    </w:p>
    <w:p w14:paraId="331C28D3" w14:textId="30D83907" w:rsidR="00E82E67" w:rsidRPr="00B657F5" w:rsidRDefault="21FC3545" w:rsidP="0014793E">
      <w:pPr>
        <w:pStyle w:val="ListParagraph"/>
        <w:numPr>
          <w:ilvl w:val="0"/>
          <w:numId w:val="8"/>
        </w:numPr>
        <w:spacing w:line="257" w:lineRule="auto"/>
        <w:jc w:val="both"/>
        <w:rPr>
          <w:rFonts w:eastAsia="Calibri" w:cstheme="minorHAnsi"/>
          <w:color w:val="000000" w:themeColor="text1"/>
        </w:rPr>
      </w:pPr>
      <w:r w:rsidRPr="00B657F5">
        <w:rPr>
          <w:rFonts w:eastAsia="Calibri" w:cstheme="minorHAnsi"/>
          <w:color w:val="000000" w:themeColor="text1"/>
        </w:rPr>
        <w:t xml:space="preserve">To enhance the </w:t>
      </w:r>
      <w:proofErr w:type="spellStart"/>
      <w:r w:rsidRPr="00B657F5">
        <w:rPr>
          <w:rFonts w:eastAsia="Calibri" w:cstheme="minorHAnsi"/>
          <w:color w:val="000000" w:themeColor="text1"/>
        </w:rPr>
        <w:t>organisation’s</w:t>
      </w:r>
      <w:proofErr w:type="spellEnd"/>
      <w:r w:rsidRPr="00B657F5">
        <w:rPr>
          <w:rFonts w:eastAsia="Calibri" w:cstheme="minorHAnsi"/>
          <w:color w:val="000000" w:themeColor="text1"/>
        </w:rPr>
        <w:t xml:space="preserve"> representation and foster good relationships with its stakeholders (60 per cent)</w:t>
      </w:r>
    </w:p>
    <w:p w14:paraId="7E966227" w14:textId="077E2B5D" w:rsidR="00E82E67" w:rsidRPr="00B657F5" w:rsidRDefault="21FC3545" w:rsidP="0014793E">
      <w:pPr>
        <w:pStyle w:val="ListParagraph"/>
        <w:numPr>
          <w:ilvl w:val="0"/>
          <w:numId w:val="8"/>
        </w:numPr>
        <w:spacing w:line="257" w:lineRule="auto"/>
        <w:jc w:val="both"/>
        <w:rPr>
          <w:rFonts w:eastAsia="Calibri" w:cstheme="minorHAnsi"/>
          <w:color w:val="000000" w:themeColor="text1"/>
        </w:rPr>
      </w:pPr>
      <w:r w:rsidRPr="00B657F5">
        <w:rPr>
          <w:rFonts w:eastAsia="Calibri" w:cstheme="minorHAnsi"/>
          <w:color w:val="000000" w:themeColor="text1"/>
        </w:rPr>
        <w:t xml:space="preserve">To gain HR benefits </w:t>
      </w:r>
      <w:proofErr w:type="gramStart"/>
      <w:r w:rsidRPr="00B657F5">
        <w:rPr>
          <w:rFonts w:eastAsia="Calibri" w:cstheme="minorHAnsi"/>
          <w:color w:val="000000" w:themeColor="text1"/>
        </w:rPr>
        <w:t>e.g.</w:t>
      </w:r>
      <w:proofErr w:type="gramEnd"/>
      <w:r w:rsidRPr="00B657F5">
        <w:rPr>
          <w:rFonts w:eastAsia="Calibri" w:cstheme="minorHAnsi"/>
          <w:color w:val="000000" w:themeColor="text1"/>
        </w:rPr>
        <w:t xml:space="preserve"> improving recruitment and retention (40 per cent)</w:t>
      </w:r>
    </w:p>
    <w:p w14:paraId="7741F3B2" w14:textId="375F79BD" w:rsidR="00E82E67" w:rsidRPr="00B657F5" w:rsidRDefault="21FC3545" w:rsidP="0014793E">
      <w:pPr>
        <w:pStyle w:val="ListParagraph"/>
        <w:numPr>
          <w:ilvl w:val="0"/>
          <w:numId w:val="8"/>
        </w:numPr>
        <w:spacing w:line="257" w:lineRule="auto"/>
        <w:jc w:val="both"/>
        <w:rPr>
          <w:rFonts w:eastAsia="Calibri" w:cstheme="minorHAnsi"/>
          <w:color w:val="000000" w:themeColor="text1"/>
        </w:rPr>
      </w:pPr>
      <w:r w:rsidRPr="00B657F5">
        <w:rPr>
          <w:rFonts w:eastAsia="Calibri" w:cstheme="minorHAnsi"/>
          <w:color w:val="000000" w:themeColor="text1"/>
        </w:rPr>
        <w:lastRenderedPageBreak/>
        <w:t>To help them win business and secure funding (25 per cent)</w:t>
      </w:r>
    </w:p>
    <w:p w14:paraId="5C286D41" w14:textId="2CC1422C" w:rsidR="00E82E67" w:rsidRPr="00B657F5" w:rsidRDefault="21FC3545" w:rsidP="0014793E">
      <w:pPr>
        <w:spacing w:line="257" w:lineRule="auto"/>
        <w:jc w:val="both"/>
        <w:rPr>
          <w:rFonts w:eastAsia="Calibri" w:cstheme="minorHAnsi"/>
          <w:color w:val="000000" w:themeColor="text1"/>
        </w:rPr>
      </w:pPr>
      <w:r w:rsidRPr="00B657F5">
        <w:rPr>
          <w:rFonts w:eastAsia="Calibri" w:cstheme="minorHAnsi"/>
          <w:color w:val="000000" w:themeColor="text1"/>
        </w:rPr>
        <w:t xml:space="preserve">Availability and retention of staff is another factor influencing pay decisions. We have seen a growth in the number of </w:t>
      </w:r>
      <w:r w:rsidR="73AB9D0A" w:rsidRPr="7B3FA007">
        <w:rPr>
          <w:rFonts w:eastAsia="Calibri"/>
          <w:color w:val="000000" w:themeColor="text1"/>
        </w:rPr>
        <w:t>RLW</w:t>
      </w:r>
      <w:r w:rsidRPr="00B657F5">
        <w:rPr>
          <w:rFonts w:eastAsia="Calibri" w:cstheme="minorHAnsi"/>
          <w:color w:val="000000" w:themeColor="text1"/>
        </w:rPr>
        <w:t xml:space="preserve"> employers in the social care sector and it is likely that it is because of elevated levels of turnover in the sector. For example: </w:t>
      </w:r>
    </w:p>
    <w:p w14:paraId="530BA14F" w14:textId="0C430FB8" w:rsidR="00E82E67" w:rsidRPr="00B657F5" w:rsidRDefault="21FC3545" w:rsidP="0014793E">
      <w:pPr>
        <w:pStyle w:val="ListParagraph"/>
        <w:numPr>
          <w:ilvl w:val="0"/>
          <w:numId w:val="4"/>
        </w:numPr>
        <w:jc w:val="both"/>
        <w:rPr>
          <w:rFonts w:eastAsia="Calibri"/>
          <w:color w:val="000000" w:themeColor="text1"/>
        </w:rPr>
      </w:pPr>
      <w:r w:rsidRPr="32D07B07">
        <w:rPr>
          <w:rFonts w:eastAsia="Calibri"/>
          <w:color w:val="000000" w:themeColor="text1"/>
        </w:rPr>
        <w:t>Turnover rates in adult social care were 29 per cent in 2021-22, equating to around 400,000 leavers in a 12-month period. That said, around two thirds (63 per cent) of these leavers stay within the industry, while the remainder (37 per cent) leave the sector altogether.</w:t>
      </w:r>
      <w:r w:rsidRPr="32D07B07">
        <w:rPr>
          <w:rStyle w:val="FootnoteReference"/>
          <w:rFonts w:eastAsia="Calibri"/>
          <w:color w:val="000000" w:themeColor="text1"/>
        </w:rPr>
        <w:footnoteReference w:id="28"/>
      </w:r>
    </w:p>
    <w:p w14:paraId="068FB6EB" w14:textId="15CD59CF" w:rsidR="00E82E67" w:rsidRPr="00B657F5" w:rsidRDefault="21FC3545" w:rsidP="0014793E">
      <w:pPr>
        <w:pStyle w:val="ListParagraph"/>
        <w:numPr>
          <w:ilvl w:val="0"/>
          <w:numId w:val="4"/>
        </w:numPr>
        <w:jc w:val="both"/>
        <w:rPr>
          <w:rFonts w:eastAsia="Calibri" w:cstheme="minorHAnsi"/>
          <w:color w:val="000000" w:themeColor="text1"/>
        </w:rPr>
      </w:pPr>
      <w:r w:rsidRPr="00B657F5">
        <w:rPr>
          <w:rFonts w:eastAsia="Calibri" w:cstheme="minorHAnsi"/>
          <w:color w:val="000000" w:themeColor="text1"/>
        </w:rPr>
        <w:t>Care providers have reported increased difficulty in both recruitment and retention since other sectors, such as hospitality and retail, started to open back up after lockdown eased, suggesting the sector is struggling to compete with other low paid sectors. There are currently around 165,000 unfilled vacancies in the social care sector, a 52 per cent rise in total vacancies since 2020/21.</w:t>
      </w:r>
      <w:r w:rsidRPr="0D9E3528">
        <w:rPr>
          <w:rStyle w:val="FootnoteReference"/>
          <w:rFonts w:eastAsia="Calibri"/>
          <w:color w:val="000000" w:themeColor="text1"/>
        </w:rPr>
        <w:footnoteReference w:id="29"/>
      </w:r>
      <w:r w:rsidRPr="00B657F5">
        <w:rPr>
          <w:rFonts w:eastAsia="Calibri" w:cstheme="minorHAnsi"/>
          <w:color w:val="000000" w:themeColor="text1"/>
          <w:vertAlign w:val="superscript"/>
        </w:rPr>
        <w:t xml:space="preserve"> </w:t>
      </w:r>
    </w:p>
    <w:p w14:paraId="7A056CE6" w14:textId="075A97DB" w:rsidR="00E82E67" w:rsidRPr="00B657F5" w:rsidRDefault="21FC3545" w:rsidP="0014793E">
      <w:pPr>
        <w:pStyle w:val="ListParagraph"/>
        <w:numPr>
          <w:ilvl w:val="0"/>
          <w:numId w:val="4"/>
        </w:numPr>
        <w:jc w:val="both"/>
        <w:rPr>
          <w:rFonts w:eastAsia="Calibri"/>
          <w:color w:val="000000" w:themeColor="text1"/>
        </w:rPr>
      </w:pPr>
      <w:r w:rsidRPr="07481C01">
        <w:rPr>
          <w:rFonts w:eastAsia="Calibri"/>
          <w:color w:val="000000" w:themeColor="text1"/>
        </w:rPr>
        <w:t>Over a third (37</w:t>
      </w:r>
      <w:r w:rsidR="00B64D42">
        <w:rPr>
          <w:rFonts w:eastAsia="Calibri"/>
          <w:color w:val="000000" w:themeColor="text1"/>
        </w:rPr>
        <w:t xml:space="preserve"> per cent</w:t>
      </w:r>
      <w:r w:rsidRPr="07481C01">
        <w:rPr>
          <w:rFonts w:eastAsia="Calibri"/>
          <w:color w:val="000000" w:themeColor="text1"/>
        </w:rPr>
        <w:t>) of care workers say they are looking for a new role, with the main drivers being: pay (52</w:t>
      </w:r>
      <w:r w:rsidR="00B64D42">
        <w:rPr>
          <w:rFonts w:eastAsia="Calibri"/>
          <w:color w:val="000000" w:themeColor="text1"/>
        </w:rPr>
        <w:t xml:space="preserve"> per cent</w:t>
      </w:r>
      <w:r w:rsidRPr="07481C01">
        <w:rPr>
          <w:rFonts w:eastAsia="Calibri"/>
          <w:color w:val="000000" w:themeColor="text1"/>
        </w:rPr>
        <w:t>), not feeling valued (45</w:t>
      </w:r>
      <w:r w:rsidR="00B64D42">
        <w:rPr>
          <w:rFonts w:eastAsia="Calibri"/>
          <w:color w:val="000000" w:themeColor="text1"/>
        </w:rPr>
        <w:t xml:space="preserve"> per cent</w:t>
      </w:r>
      <w:r w:rsidRPr="07481C01">
        <w:rPr>
          <w:rFonts w:eastAsia="Calibri"/>
          <w:color w:val="000000" w:themeColor="text1"/>
        </w:rPr>
        <w:t>) and a lack of career progression opportunities (31</w:t>
      </w:r>
      <w:r w:rsidR="00B64D42">
        <w:rPr>
          <w:rFonts w:eastAsia="Calibri"/>
          <w:color w:val="000000" w:themeColor="text1"/>
        </w:rPr>
        <w:t xml:space="preserve"> per cent</w:t>
      </w:r>
      <w:r w:rsidRPr="07481C01">
        <w:rPr>
          <w:rFonts w:eastAsia="Calibri"/>
          <w:color w:val="000000" w:themeColor="text1"/>
        </w:rPr>
        <w:t>).</w:t>
      </w:r>
      <w:r w:rsidRPr="07481C01">
        <w:rPr>
          <w:rStyle w:val="FootnoteReference"/>
          <w:rFonts w:eastAsia="Calibri"/>
          <w:color w:val="000000" w:themeColor="text1"/>
        </w:rPr>
        <w:footnoteReference w:id="30"/>
      </w:r>
    </w:p>
    <w:p w14:paraId="2532B5B2" w14:textId="006E560E" w:rsidR="00E82E67" w:rsidRPr="00B657F5" w:rsidRDefault="21FC3545" w:rsidP="0014793E">
      <w:pPr>
        <w:spacing w:line="257" w:lineRule="auto"/>
        <w:jc w:val="both"/>
        <w:rPr>
          <w:rFonts w:eastAsia="Calibri" w:cstheme="minorHAnsi"/>
          <w:color w:val="000000" w:themeColor="text1"/>
        </w:rPr>
      </w:pPr>
      <w:r w:rsidRPr="00B657F5">
        <w:rPr>
          <w:rFonts w:eastAsia="Calibri" w:cstheme="minorHAnsi"/>
          <w:color w:val="000000" w:themeColor="text1"/>
        </w:rPr>
        <w:t xml:space="preserve">Pay decisions in social care are also shaped by funding from central government. Local Authorities commission most social care in England and have had their government funding halved since 2010. Because of budgetary pressures, they routinely commission care packages that do not meet the full cost of care, including paying care workers </w:t>
      </w:r>
      <w:proofErr w:type="gramStart"/>
      <w:r w:rsidRPr="00B657F5">
        <w:rPr>
          <w:rFonts w:eastAsia="Calibri" w:cstheme="minorHAnsi"/>
          <w:color w:val="000000" w:themeColor="text1"/>
        </w:rPr>
        <w:t>a</w:t>
      </w:r>
      <w:proofErr w:type="gramEnd"/>
      <w:r w:rsidRPr="00B657F5">
        <w:rPr>
          <w:rFonts w:eastAsia="Calibri" w:cstheme="minorHAnsi"/>
          <w:color w:val="000000" w:themeColor="text1"/>
        </w:rPr>
        <w:t xml:space="preserve"> </w:t>
      </w:r>
      <w:r w:rsidR="73AB9D0A" w:rsidRPr="7B3FA007">
        <w:rPr>
          <w:rFonts w:eastAsia="Calibri"/>
          <w:color w:val="000000" w:themeColor="text1"/>
        </w:rPr>
        <w:t>RLW</w:t>
      </w:r>
      <w:r w:rsidRPr="7B3FA007">
        <w:rPr>
          <w:rFonts w:eastAsia="Calibri"/>
          <w:color w:val="000000" w:themeColor="text1"/>
        </w:rPr>
        <w:t>.</w:t>
      </w:r>
      <w:r w:rsidRPr="00B657F5">
        <w:rPr>
          <w:rFonts w:eastAsia="Calibri" w:cstheme="minorHAnsi"/>
          <w:color w:val="000000" w:themeColor="text1"/>
        </w:rPr>
        <w:t xml:space="preserve"> The Living Wage Foundation is therefore calling on the Government to increase local authority funding so that care workers can be commissioned at </w:t>
      </w:r>
      <w:r w:rsidR="73AB9D0A" w:rsidRPr="7B3FA007">
        <w:rPr>
          <w:rFonts w:eastAsia="Calibri"/>
          <w:color w:val="000000" w:themeColor="text1"/>
        </w:rPr>
        <w:t>RLW</w:t>
      </w:r>
      <w:r w:rsidRPr="7B3FA007">
        <w:rPr>
          <w:rFonts w:eastAsia="Calibri"/>
          <w:color w:val="000000" w:themeColor="text1"/>
        </w:rPr>
        <w:t xml:space="preserve"> rates. </w:t>
      </w:r>
    </w:p>
    <w:p w14:paraId="455E32BE" w14:textId="51A14A18" w:rsidR="00E82E67" w:rsidRPr="001252BA" w:rsidRDefault="21FC3545" w:rsidP="0014793E">
      <w:pPr>
        <w:spacing w:line="257" w:lineRule="auto"/>
        <w:jc w:val="both"/>
        <w:rPr>
          <w:rFonts w:eastAsia="Calibri"/>
          <w:color w:val="000000" w:themeColor="text1"/>
        </w:rPr>
      </w:pPr>
      <w:r w:rsidRPr="3832E67E">
        <w:rPr>
          <w:rFonts w:eastAsia="Calibri"/>
          <w:color w:val="000000" w:themeColor="text1"/>
        </w:rPr>
        <w:t xml:space="preserve">A key moment for the social care sector were the changes to the </w:t>
      </w:r>
      <w:r w:rsidR="43C49366" w:rsidRPr="3832E67E">
        <w:rPr>
          <w:rFonts w:eastAsia="Calibri"/>
          <w:color w:val="000000" w:themeColor="text1"/>
        </w:rPr>
        <w:t>NLW</w:t>
      </w:r>
      <w:r w:rsidRPr="3832E67E">
        <w:rPr>
          <w:rFonts w:eastAsia="Calibri"/>
          <w:color w:val="000000" w:themeColor="text1"/>
        </w:rPr>
        <w:t xml:space="preserve"> laws on sleep-in shifts, due to the Supreme Court ruling (Royal Mencap Society v Tomlinson-Blake). This change has seen employers not required to pay </w:t>
      </w:r>
      <w:r w:rsidR="43C49366" w:rsidRPr="3832E67E">
        <w:rPr>
          <w:rFonts w:eastAsia="Calibri"/>
          <w:color w:val="000000" w:themeColor="text1"/>
        </w:rPr>
        <w:t>NLW</w:t>
      </w:r>
      <w:r w:rsidRPr="3832E67E">
        <w:rPr>
          <w:rFonts w:eastAsia="Calibri"/>
          <w:color w:val="000000" w:themeColor="text1"/>
        </w:rPr>
        <w:t xml:space="preserve"> to </w:t>
      </w:r>
      <w:proofErr w:type="spellStart"/>
      <w:r w:rsidRPr="3832E67E">
        <w:rPr>
          <w:rFonts w:eastAsia="Calibri"/>
          <w:color w:val="000000" w:themeColor="text1"/>
        </w:rPr>
        <w:t>carers</w:t>
      </w:r>
      <w:proofErr w:type="spellEnd"/>
      <w:r w:rsidRPr="3832E67E">
        <w:rPr>
          <w:rFonts w:eastAsia="Calibri"/>
          <w:color w:val="000000" w:themeColor="text1"/>
        </w:rPr>
        <w:t xml:space="preserve"> for every hour worked during sleep-in shifts. Despite the court ruling we have kept our policy the same that </w:t>
      </w:r>
      <w:r w:rsidR="73AB9D0A" w:rsidRPr="3832E67E">
        <w:rPr>
          <w:rFonts w:eastAsia="Calibri"/>
          <w:color w:val="000000" w:themeColor="text1"/>
        </w:rPr>
        <w:t>RLW</w:t>
      </w:r>
      <w:r w:rsidRPr="3832E67E">
        <w:rPr>
          <w:rFonts w:eastAsia="Calibri"/>
          <w:color w:val="000000" w:themeColor="text1"/>
        </w:rPr>
        <w:t xml:space="preserve"> accredited employers should pay the </w:t>
      </w:r>
      <w:r w:rsidR="73AB9D0A" w:rsidRPr="3832E67E">
        <w:rPr>
          <w:rFonts w:eastAsia="Calibri"/>
          <w:color w:val="000000" w:themeColor="text1"/>
        </w:rPr>
        <w:t>RLW</w:t>
      </w:r>
      <w:r w:rsidRPr="3832E67E">
        <w:rPr>
          <w:rFonts w:eastAsia="Calibri"/>
          <w:color w:val="000000" w:themeColor="text1"/>
        </w:rPr>
        <w:t xml:space="preserve"> for every hour worked during a sleep-in shift.</w:t>
      </w:r>
    </w:p>
    <w:p w14:paraId="2D1A4668" w14:textId="6E9A43D6" w:rsidR="00E82E67" w:rsidRPr="00096FA0" w:rsidRDefault="21FC3545" w:rsidP="0014793E">
      <w:pPr>
        <w:spacing w:line="257" w:lineRule="auto"/>
        <w:jc w:val="both"/>
        <w:rPr>
          <w:rFonts w:eastAsia="Calibri" w:cstheme="minorHAnsi"/>
          <w:color w:val="000000" w:themeColor="text1"/>
        </w:rPr>
      </w:pPr>
      <w:r w:rsidRPr="00096FA0">
        <w:rPr>
          <w:rFonts w:eastAsia="Calibri" w:cstheme="minorHAnsi"/>
          <w:b/>
          <w:bCs/>
          <w:color w:val="000000" w:themeColor="text1"/>
        </w:rPr>
        <w:t>Q40: How has inflation and the cost of living factored into wage setting? What has been your experience of wage growth and inflation in the last year, and what are your views on forecasts for the next couple of years?</w:t>
      </w:r>
    </w:p>
    <w:p w14:paraId="0D9C123C" w14:textId="096D0AFB" w:rsidR="00E82E67" w:rsidRPr="00096FA0" w:rsidRDefault="21FC3545" w:rsidP="0014793E">
      <w:pPr>
        <w:spacing w:line="257" w:lineRule="auto"/>
        <w:jc w:val="both"/>
        <w:rPr>
          <w:rFonts w:eastAsia="Calibri" w:cstheme="minorHAnsi"/>
          <w:color w:val="000000" w:themeColor="text1"/>
        </w:rPr>
      </w:pPr>
      <w:r w:rsidRPr="00096FA0">
        <w:rPr>
          <w:rFonts w:eastAsia="Calibri" w:cstheme="minorHAnsi"/>
          <w:color w:val="000000" w:themeColor="text1"/>
        </w:rPr>
        <w:t xml:space="preserve">The </w:t>
      </w:r>
      <w:r w:rsidR="73AB9D0A" w:rsidRPr="7B3FA007">
        <w:rPr>
          <w:rFonts w:eastAsia="Calibri"/>
          <w:color w:val="000000" w:themeColor="text1"/>
        </w:rPr>
        <w:t>RLW</w:t>
      </w:r>
      <w:r w:rsidRPr="00096FA0">
        <w:rPr>
          <w:rFonts w:eastAsia="Calibri" w:cstheme="minorHAnsi"/>
          <w:color w:val="000000" w:themeColor="text1"/>
        </w:rPr>
        <w:t xml:space="preserve"> rates are independently calculated, and overseen by the Living Wage Commission, according to a social consensus of what is needed for a basic but decent standard of living. The rates provide a voluntary benchmark for employers that want to ensure their staff earn a wage they can live on. </w:t>
      </w:r>
    </w:p>
    <w:p w14:paraId="37339473" w14:textId="41DB9257" w:rsidR="00E82E67" w:rsidRPr="00096FA0" w:rsidRDefault="21FC3545" w:rsidP="0014793E">
      <w:pPr>
        <w:spacing w:line="257" w:lineRule="auto"/>
        <w:jc w:val="both"/>
        <w:rPr>
          <w:rFonts w:eastAsia="Calibri" w:cstheme="minorHAnsi"/>
          <w:color w:val="000000" w:themeColor="text1"/>
        </w:rPr>
      </w:pPr>
      <w:r w:rsidRPr="00096FA0">
        <w:rPr>
          <w:rFonts w:eastAsia="Calibri" w:cstheme="minorHAnsi"/>
          <w:color w:val="000000" w:themeColor="text1"/>
        </w:rPr>
        <w:t xml:space="preserve">The </w:t>
      </w:r>
      <w:r w:rsidR="73AB9D0A" w:rsidRPr="7B3FA007">
        <w:rPr>
          <w:rFonts w:eastAsia="Calibri"/>
          <w:color w:val="000000" w:themeColor="text1"/>
        </w:rPr>
        <w:t>RLW</w:t>
      </w:r>
      <w:r w:rsidRPr="00096FA0">
        <w:rPr>
          <w:rFonts w:eastAsia="Calibri" w:cstheme="minorHAnsi"/>
          <w:color w:val="000000" w:themeColor="text1"/>
        </w:rPr>
        <w:t xml:space="preserve"> rates are usually announced each November. In 2022, the Living Wage Foundation took the unprecedented step of bringing forward the rates announcement to September, in response to soaring levels of inflation. </w:t>
      </w:r>
      <w:r w:rsidRPr="7B3FA007">
        <w:rPr>
          <w:rFonts w:eastAsia="Calibri"/>
          <w:color w:val="000000" w:themeColor="text1"/>
        </w:rPr>
        <w:t xml:space="preserve">The </w:t>
      </w:r>
      <w:r w:rsidR="73AB9D0A" w:rsidRPr="7B3FA007">
        <w:rPr>
          <w:rFonts w:eastAsia="Calibri"/>
          <w:color w:val="000000" w:themeColor="text1"/>
        </w:rPr>
        <w:t>RLW</w:t>
      </w:r>
      <w:r w:rsidRPr="00096FA0">
        <w:rPr>
          <w:rFonts w:eastAsia="Calibri" w:cstheme="minorHAnsi"/>
          <w:color w:val="000000" w:themeColor="text1"/>
        </w:rPr>
        <w:t xml:space="preserve"> rates rose by the largest year-on-year amount in the Living Wage Foundation’s 11-year history. The UK rate was increased by 10.1</w:t>
      </w:r>
      <w:r w:rsidR="00B64D42">
        <w:rPr>
          <w:rFonts w:eastAsia="Calibri" w:cstheme="minorHAnsi"/>
          <w:color w:val="000000" w:themeColor="text1"/>
        </w:rPr>
        <w:t xml:space="preserve"> per cent</w:t>
      </w:r>
      <w:r w:rsidRPr="00096FA0">
        <w:rPr>
          <w:rFonts w:eastAsia="Calibri" w:cstheme="minorHAnsi"/>
          <w:color w:val="000000" w:themeColor="text1"/>
        </w:rPr>
        <w:t xml:space="preserve"> to £10.90 per hour, while the London Living Wage was increased to £11.95 per hour in London</w:t>
      </w:r>
      <w:r w:rsidR="003029C1">
        <w:rPr>
          <w:rFonts w:eastAsia="Calibri" w:cstheme="minorHAnsi"/>
          <w:color w:val="000000" w:themeColor="text1"/>
        </w:rPr>
        <w:t xml:space="preserve"> (an increase of 8.1 per cent).</w:t>
      </w:r>
      <w:r w:rsidRPr="00096FA0">
        <w:rPr>
          <w:rFonts w:eastAsia="Calibri" w:cstheme="minorHAnsi"/>
          <w:color w:val="000000" w:themeColor="text1"/>
        </w:rPr>
        <w:t xml:space="preserve"> Living Wage Employers were encouraged to pay staff the updated rates as soon as possible, and evidence suggests that many did.   </w:t>
      </w:r>
    </w:p>
    <w:p w14:paraId="2C078E63" w14:textId="5ACC08CC" w:rsidR="00E82E67" w:rsidRPr="0068034C" w:rsidRDefault="21FC3545" w:rsidP="0014793E">
      <w:pPr>
        <w:spacing w:line="257" w:lineRule="auto"/>
        <w:jc w:val="both"/>
        <w:rPr>
          <w:rFonts w:eastAsia="Calibri" w:cstheme="minorHAnsi"/>
          <w:color w:val="000000" w:themeColor="text1"/>
        </w:rPr>
      </w:pPr>
      <w:r w:rsidRPr="00096FA0">
        <w:rPr>
          <w:rFonts w:eastAsia="Calibri" w:cstheme="minorHAnsi"/>
          <w:color w:val="000000" w:themeColor="text1"/>
        </w:rPr>
        <w:lastRenderedPageBreak/>
        <w:t xml:space="preserve">The Living Wage Foundation has seen record numbers of employers sign up to pay the </w:t>
      </w:r>
      <w:r w:rsidR="73AB9D0A" w:rsidRPr="7B3FA007">
        <w:rPr>
          <w:rFonts w:eastAsia="Calibri"/>
          <w:color w:val="000000" w:themeColor="text1"/>
        </w:rPr>
        <w:t>RLW</w:t>
      </w:r>
      <w:r w:rsidRPr="00096FA0">
        <w:rPr>
          <w:rFonts w:eastAsia="Calibri" w:cstheme="minorHAnsi"/>
          <w:color w:val="000000" w:themeColor="text1"/>
        </w:rPr>
        <w:t xml:space="preserve"> rates since the start of the coronavirus pandemic. Employers are also increasingly interested in wider good employment practices such as providing secure, reliable working hours and the support in saving for a Living Pension in retirement. There are now over 12,500 Living Wage Employers, 80 Living Hours employers and 7 accredited Living Pensions employers.  </w:t>
      </w:r>
    </w:p>
    <w:p w14:paraId="2F2918CC" w14:textId="492FEAF5" w:rsidR="074649C8" w:rsidRDefault="074649C8" w:rsidP="0014793E">
      <w:pPr>
        <w:spacing w:line="257" w:lineRule="auto"/>
        <w:jc w:val="both"/>
        <w:rPr>
          <w:rFonts w:eastAsia="Calibri"/>
          <w:color w:val="000000" w:themeColor="text1"/>
        </w:rPr>
      </w:pPr>
      <w:r w:rsidRPr="2EB05ED7">
        <w:rPr>
          <w:rFonts w:eastAsia="Calibri"/>
          <w:b/>
          <w:bCs/>
          <w:color w:val="000000" w:themeColor="text1"/>
        </w:rPr>
        <w:t>Q1: About the Living Wage Foundation</w:t>
      </w:r>
    </w:p>
    <w:p w14:paraId="6D06D2E7" w14:textId="6D66A7B2" w:rsidR="074649C8" w:rsidRDefault="074649C8" w:rsidP="0014793E">
      <w:pPr>
        <w:spacing w:line="257" w:lineRule="auto"/>
        <w:jc w:val="both"/>
        <w:rPr>
          <w:rFonts w:eastAsia="Calibri"/>
          <w:color w:val="000000" w:themeColor="text1"/>
        </w:rPr>
      </w:pPr>
      <w:r w:rsidRPr="7B3FA007">
        <w:rPr>
          <w:rFonts w:eastAsia="Calibri"/>
          <w:color w:val="000000" w:themeColor="text1"/>
        </w:rPr>
        <w:t xml:space="preserve">The Living Wage Foundation is at the heart of the movement of businesses, </w:t>
      </w:r>
      <w:proofErr w:type="spellStart"/>
      <w:r w:rsidRPr="7B3FA007">
        <w:rPr>
          <w:rFonts w:eastAsia="Calibri"/>
          <w:color w:val="000000" w:themeColor="text1"/>
        </w:rPr>
        <w:t>organisations</w:t>
      </w:r>
      <w:proofErr w:type="spellEnd"/>
      <w:r w:rsidRPr="7B3FA007">
        <w:rPr>
          <w:rFonts w:eastAsia="Calibri"/>
          <w:color w:val="000000" w:themeColor="text1"/>
        </w:rPr>
        <w:t xml:space="preserve"> and people campaigning for the simple idea that a hard day’s work deserves a fair day’s pay. We celebrate and </w:t>
      </w:r>
      <w:proofErr w:type="spellStart"/>
      <w:r w:rsidRPr="7B3FA007">
        <w:rPr>
          <w:rFonts w:eastAsia="Calibri"/>
          <w:color w:val="000000" w:themeColor="text1"/>
        </w:rPr>
        <w:t>recognise</w:t>
      </w:r>
      <w:proofErr w:type="spellEnd"/>
      <w:r w:rsidRPr="7B3FA007">
        <w:rPr>
          <w:rFonts w:eastAsia="Calibri"/>
          <w:color w:val="000000" w:themeColor="text1"/>
        </w:rPr>
        <w:t xml:space="preserve"> the leadership of responsible employers who choose to go further and provide a decent standard of living by paying the </w:t>
      </w:r>
      <w:r w:rsidR="73AB9D0A" w:rsidRPr="7B3FA007">
        <w:rPr>
          <w:rFonts w:eastAsia="Calibri"/>
          <w:color w:val="000000" w:themeColor="text1"/>
        </w:rPr>
        <w:t>RLW</w:t>
      </w:r>
      <w:r w:rsidRPr="7B3FA007">
        <w:rPr>
          <w:rFonts w:eastAsia="Calibri"/>
          <w:color w:val="000000" w:themeColor="text1"/>
        </w:rPr>
        <w:t xml:space="preserve">, adopting Living Hours and Living Pensions as well as wider good employment practices. Employers who commit to going beyond the statutory minimum by paying all staff, including contracted staff, the Living Wage rates are </w:t>
      </w:r>
      <w:proofErr w:type="spellStart"/>
      <w:r w:rsidRPr="7B3FA007">
        <w:rPr>
          <w:rFonts w:eastAsia="Calibri"/>
          <w:color w:val="000000" w:themeColor="text1"/>
        </w:rPr>
        <w:t>recognised</w:t>
      </w:r>
      <w:proofErr w:type="spellEnd"/>
      <w:r w:rsidRPr="7B3FA007">
        <w:rPr>
          <w:rFonts w:eastAsia="Calibri"/>
          <w:color w:val="000000" w:themeColor="text1"/>
        </w:rPr>
        <w:t xml:space="preserve"> through a Living Wage accreditation. </w:t>
      </w:r>
    </w:p>
    <w:p w14:paraId="4F8629DC" w14:textId="3ED7AF13" w:rsidR="074649C8" w:rsidRDefault="074649C8" w:rsidP="0014793E">
      <w:pPr>
        <w:spacing w:line="257" w:lineRule="auto"/>
        <w:jc w:val="both"/>
        <w:rPr>
          <w:rFonts w:eastAsia="Calibri"/>
          <w:color w:val="000000" w:themeColor="text1"/>
        </w:rPr>
      </w:pPr>
      <w:r w:rsidRPr="7B3FA007">
        <w:rPr>
          <w:rFonts w:eastAsia="Calibri"/>
          <w:color w:val="000000" w:themeColor="text1"/>
        </w:rPr>
        <w:t xml:space="preserve">The </w:t>
      </w:r>
      <w:r w:rsidR="73AB9D0A" w:rsidRPr="7B3FA007">
        <w:rPr>
          <w:rFonts w:eastAsia="Calibri"/>
          <w:color w:val="000000" w:themeColor="text1"/>
        </w:rPr>
        <w:t>RLW</w:t>
      </w:r>
      <w:r w:rsidRPr="7B3FA007">
        <w:rPr>
          <w:rFonts w:eastAsia="Calibri"/>
          <w:color w:val="000000" w:themeColor="text1"/>
        </w:rPr>
        <w:t xml:space="preserve"> rates are independently calculated, and overseen by the Living Wage Commission, according to a social consensus of what is needed for a basic but decent standard of living. The rates provide a voluntary benchmark for employers that want to ensure their staff earn a wage they can live on. They are currently £11.95 per hour in London and £10.90 per hour across the rest of the UK. </w:t>
      </w:r>
    </w:p>
    <w:p w14:paraId="221AED36" w14:textId="427C0C64" w:rsidR="074649C8" w:rsidRDefault="074649C8" w:rsidP="0014793E">
      <w:pPr>
        <w:spacing w:line="257" w:lineRule="auto"/>
        <w:jc w:val="both"/>
        <w:rPr>
          <w:rFonts w:eastAsia="Calibri"/>
          <w:color w:val="000000" w:themeColor="text1"/>
        </w:rPr>
      </w:pPr>
      <w:r w:rsidRPr="2EB05ED7">
        <w:rPr>
          <w:rFonts w:eastAsia="Calibri"/>
          <w:color w:val="000000" w:themeColor="text1"/>
        </w:rPr>
        <w:t xml:space="preserve">There are now over 12,500 Living Wage employers, including more than half of the FTSE 100, and household names such as Liverpool Football Club, Lush, IKEA, Nationwide, Aviva, and Google. The campaign has delivered pay rises to over 425,000 workers and put over £2 billion back into the pockets of low paid workers. </w:t>
      </w:r>
    </w:p>
    <w:p w14:paraId="38E6C400" w14:textId="7D33515D" w:rsidR="074649C8" w:rsidRDefault="074649C8" w:rsidP="0014793E">
      <w:pPr>
        <w:spacing w:line="257" w:lineRule="auto"/>
        <w:jc w:val="both"/>
        <w:rPr>
          <w:rFonts w:eastAsia="Calibri"/>
          <w:color w:val="000000" w:themeColor="text1"/>
        </w:rPr>
      </w:pPr>
      <w:r w:rsidRPr="7B3FA007">
        <w:rPr>
          <w:rFonts w:eastAsia="Calibri"/>
          <w:color w:val="000000" w:themeColor="text1"/>
        </w:rPr>
        <w:t xml:space="preserve">Insecure work is increasingly a significant contributing factor to in-work poverty in the UK. In addition </w:t>
      </w:r>
      <w:proofErr w:type="gramStart"/>
      <w:r w:rsidRPr="7B3FA007">
        <w:rPr>
          <w:rFonts w:eastAsia="Calibri"/>
          <w:color w:val="000000" w:themeColor="text1"/>
        </w:rPr>
        <w:t>to  Living</w:t>
      </w:r>
      <w:proofErr w:type="gramEnd"/>
      <w:r w:rsidRPr="7B3FA007">
        <w:rPr>
          <w:rFonts w:eastAsia="Calibri"/>
          <w:color w:val="000000" w:themeColor="text1"/>
        </w:rPr>
        <w:t xml:space="preserve"> Wage accreditation, the Living Wage Foundation has established a ‘Living Hours’ standard as a solution to the growing problem of work insecurity. This standard requires employers to: be accredited as a </w:t>
      </w:r>
      <w:r w:rsidR="73AB9D0A" w:rsidRPr="7B3FA007">
        <w:rPr>
          <w:rFonts w:eastAsia="Calibri"/>
          <w:color w:val="000000" w:themeColor="text1"/>
        </w:rPr>
        <w:t>RLW</w:t>
      </w:r>
      <w:r w:rsidRPr="7B3FA007">
        <w:rPr>
          <w:rFonts w:eastAsia="Calibri"/>
          <w:color w:val="000000" w:themeColor="text1"/>
        </w:rPr>
        <w:t xml:space="preserve"> employer, provide at least four weeks’ notice for shifts, with guaranteed payment if shifts are cancelled within this notice period, and the right to a contract that reflects accurate hours worked. There are now over 80 accredited Living Hours employers, including </w:t>
      </w:r>
      <w:proofErr w:type="spellStart"/>
      <w:r w:rsidRPr="7B3FA007">
        <w:rPr>
          <w:rFonts w:eastAsia="Calibri"/>
          <w:color w:val="000000" w:themeColor="text1"/>
        </w:rPr>
        <w:t>Abrdn</w:t>
      </w:r>
      <w:proofErr w:type="spellEnd"/>
      <w:r w:rsidRPr="7B3FA007">
        <w:rPr>
          <w:rFonts w:eastAsia="Calibri"/>
          <w:color w:val="000000" w:themeColor="text1"/>
        </w:rPr>
        <w:t xml:space="preserve">, SSE, </w:t>
      </w:r>
      <w:proofErr w:type="spellStart"/>
      <w:r w:rsidRPr="7B3FA007">
        <w:rPr>
          <w:rFonts w:eastAsia="Calibri"/>
          <w:color w:val="000000" w:themeColor="text1"/>
        </w:rPr>
        <w:t>Spareroom</w:t>
      </w:r>
      <w:proofErr w:type="spellEnd"/>
      <w:r w:rsidRPr="7B3FA007">
        <w:rPr>
          <w:rFonts w:eastAsia="Calibri"/>
          <w:color w:val="000000" w:themeColor="text1"/>
        </w:rPr>
        <w:t>, and Aviva.</w:t>
      </w:r>
    </w:p>
    <w:p w14:paraId="18DFF4E0" w14:textId="78478EFE" w:rsidR="074649C8" w:rsidRDefault="074649C8" w:rsidP="0014793E">
      <w:pPr>
        <w:spacing w:line="257" w:lineRule="auto"/>
        <w:jc w:val="both"/>
        <w:rPr>
          <w:rFonts w:eastAsia="Calibri"/>
          <w:color w:val="000000" w:themeColor="text1"/>
        </w:rPr>
      </w:pPr>
      <w:r w:rsidRPr="7B3FA007">
        <w:rPr>
          <w:rFonts w:eastAsia="Calibri"/>
          <w:color w:val="000000" w:themeColor="text1"/>
        </w:rPr>
        <w:t xml:space="preserve">The Living Wage Foundation’s ‘Living Pension’ standard builds on the work of the </w:t>
      </w:r>
      <w:r w:rsidR="73AB9D0A" w:rsidRPr="7B3FA007">
        <w:rPr>
          <w:rFonts w:eastAsia="Calibri"/>
          <w:color w:val="000000" w:themeColor="text1"/>
        </w:rPr>
        <w:t>RLW</w:t>
      </w:r>
      <w:r w:rsidRPr="7B3FA007">
        <w:rPr>
          <w:rFonts w:eastAsia="Calibri"/>
          <w:color w:val="000000" w:themeColor="text1"/>
        </w:rPr>
        <w:t xml:space="preserve"> by helping workers to build up a pension pot that will provide enough income to meet basic everyday needs in retirement. The Living Pension savings target is 12</w:t>
      </w:r>
      <w:r w:rsidR="00B64D42">
        <w:rPr>
          <w:rFonts w:eastAsia="Calibri"/>
          <w:color w:val="000000" w:themeColor="text1"/>
        </w:rPr>
        <w:t xml:space="preserve"> per cent</w:t>
      </w:r>
      <w:r w:rsidRPr="7B3FA007">
        <w:rPr>
          <w:rFonts w:eastAsia="Calibri"/>
          <w:color w:val="000000" w:themeColor="text1"/>
        </w:rPr>
        <w:t xml:space="preserve"> of a worker’s annual salary, of which the employer pays in at least 7</w:t>
      </w:r>
      <w:r w:rsidR="00B64D42">
        <w:rPr>
          <w:rFonts w:eastAsia="Calibri"/>
          <w:color w:val="000000" w:themeColor="text1"/>
        </w:rPr>
        <w:t xml:space="preserve"> per cent</w:t>
      </w:r>
      <w:r w:rsidRPr="7B3FA007">
        <w:rPr>
          <w:rFonts w:eastAsia="Calibri"/>
          <w:color w:val="000000" w:themeColor="text1"/>
        </w:rPr>
        <w:t>. This builds on auto-enrolment, where the employer is only required to contribute 3</w:t>
      </w:r>
      <w:r w:rsidR="00B64D42">
        <w:rPr>
          <w:rFonts w:eastAsia="Calibri"/>
          <w:color w:val="000000" w:themeColor="text1"/>
        </w:rPr>
        <w:t xml:space="preserve"> per cent</w:t>
      </w:r>
      <w:r w:rsidRPr="7B3FA007">
        <w:rPr>
          <w:rFonts w:eastAsia="Calibri"/>
          <w:color w:val="000000" w:themeColor="text1"/>
        </w:rPr>
        <w:t>. There are 7 Living Pension employers including Aviva, Herbert Smith Freehills, and Citizens UK.</w:t>
      </w:r>
    </w:p>
    <w:p w14:paraId="11341EAE" w14:textId="0823526B" w:rsidR="00E82E67" w:rsidRDefault="00E82E67" w:rsidP="0014793E">
      <w:pPr>
        <w:spacing w:line="257" w:lineRule="auto"/>
        <w:jc w:val="both"/>
        <w:rPr>
          <w:rFonts w:eastAsia="Calibri"/>
          <w:color w:val="000000" w:themeColor="text1"/>
        </w:rPr>
      </w:pPr>
    </w:p>
    <w:sectPr w:rsidR="00E82E67">
      <w:pgSz w:w="12240" w:h="15840"/>
      <w:pgMar w:top="1440" w:right="1440" w:bottom="1440" w:left="1440" w:header="720" w:footer="720" w:gutter="0"/>
      <w:cols w:space="72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3C9BC639" w14:textId="77777777" w:rsidR="00AC12D4" w:rsidRDefault="00AC12D4" w:rsidP="00457B95">
      <w:pPr>
        <w:spacing w:after="0" w:line="240" w:lineRule="auto"/>
      </w:pPr>
      <w:r>
        <w:separator/>
      </w:r>
    </w:p>
  </w:endnote>
  <w:endnote w:type="continuationSeparator" w:id="0">
    <w:p w14:paraId="6EA928A2" w14:textId="77777777" w:rsidR="00AC12D4" w:rsidRDefault="00AC12D4" w:rsidP="00457B95">
      <w:pPr>
        <w:spacing w:after="0" w:line="240" w:lineRule="auto"/>
      </w:pPr>
      <w:r>
        <w:continuationSeparator/>
      </w:r>
    </w:p>
  </w:endnote>
  <w:endnote w:type="continuationNotice" w:id="1">
    <w:p w14:paraId="1DA45C06" w14:textId="77777777" w:rsidR="00AC12D4" w:rsidRDefault="00AC12D4">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decorative"/>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4D"/>
    <w:family w:val="decorative"/>
    <w:pitch w:val="variable"/>
    <w:sig w:usb0="00000003" w:usb1="00000000" w:usb2="00000000" w:usb3="00000000" w:csb0="80000001" w:csb1="00000000"/>
  </w:font>
  <w:font w:name="Calibri">
    <w:panose1 w:val="020F0502020204030204"/>
    <w:charset w:val="00"/>
    <w:family w:val="swiss"/>
    <w:pitch w:val="variable"/>
    <w:sig w:usb0="E4002EFF" w:usb1="C0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Calibri Light">
    <w:panose1 w:val="020F0302020204030204"/>
    <w:charset w:val="00"/>
    <w:family w:val="swiss"/>
    <w:pitch w:val="variable"/>
    <w:sig w:usb0="E4002EFF" w:usb1="C000247B" w:usb2="00000009" w:usb3="00000000" w:csb0="000001FF" w:csb1="00000000"/>
  </w:font>
  <w:font w:name="MS Mincho">
    <w:altName w:val="ＭＳ 明朝"/>
    <w:panose1 w:val="02020609040205080304"/>
    <w:charset w:val="80"/>
    <w:family w:val="modern"/>
    <w:pitch w:val="fixed"/>
    <w:sig w:usb0="E00002FF" w:usb1="6AC7FDFB" w:usb2="08000012" w:usb3="00000000" w:csb0="0002009F" w:csb1="00000000"/>
  </w:font>
</w:fonts>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1E181827" w14:textId="77777777" w:rsidR="00AC12D4" w:rsidRDefault="00AC12D4" w:rsidP="00457B95">
      <w:pPr>
        <w:spacing w:after="0" w:line="240" w:lineRule="auto"/>
      </w:pPr>
      <w:r>
        <w:separator/>
      </w:r>
    </w:p>
  </w:footnote>
  <w:footnote w:type="continuationSeparator" w:id="0">
    <w:p w14:paraId="05A8114A" w14:textId="77777777" w:rsidR="00AC12D4" w:rsidRDefault="00AC12D4" w:rsidP="00457B95">
      <w:pPr>
        <w:spacing w:after="0" w:line="240" w:lineRule="auto"/>
      </w:pPr>
      <w:r>
        <w:continuationSeparator/>
      </w:r>
    </w:p>
  </w:footnote>
  <w:footnote w:type="continuationNotice" w:id="1">
    <w:p w14:paraId="2CE770FF" w14:textId="77777777" w:rsidR="00AC12D4" w:rsidRDefault="00AC12D4">
      <w:pPr>
        <w:spacing w:after="0" w:line="240" w:lineRule="auto"/>
      </w:pPr>
    </w:p>
  </w:footnote>
  <w:footnote w:id="2">
    <w:p w14:paraId="42F26EEB" w14:textId="60076A53" w:rsidR="00CD6645" w:rsidRPr="00FE2ACA" w:rsidRDefault="00CD6645">
      <w:pPr>
        <w:pStyle w:val="FootnoteText"/>
        <w:rPr>
          <w:rFonts w:ascii="Calibri" w:hAnsi="Calibri" w:cs="Calibri"/>
          <w:sz w:val="18"/>
          <w:szCs w:val="18"/>
        </w:rPr>
      </w:pPr>
      <w:r w:rsidRPr="00FE2ACA">
        <w:rPr>
          <w:rStyle w:val="FootnoteReference"/>
          <w:rFonts w:ascii="Calibri" w:hAnsi="Calibri" w:cs="Calibri"/>
          <w:sz w:val="18"/>
          <w:szCs w:val="18"/>
        </w:rPr>
        <w:footnoteRef/>
      </w:r>
      <w:r w:rsidRPr="00FE2ACA">
        <w:rPr>
          <w:rFonts w:ascii="Calibri" w:hAnsi="Calibri" w:cs="Calibri"/>
          <w:sz w:val="18"/>
          <w:szCs w:val="18"/>
        </w:rPr>
        <w:t xml:space="preserve"> </w:t>
      </w:r>
      <w:r w:rsidRPr="00FE2ACA">
        <w:rPr>
          <w:rFonts w:ascii="Calibri" w:hAnsi="Calibri" w:cs="Calibri"/>
          <w:sz w:val="18"/>
          <w:szCs w:val="18"/>
        </w:rPr>
        <w:t>Abdul Aziz, S &amp; Richardson, J (2022). Employee jobs below the Living Wage. London: Living Wage Foundation</w:t>
      </w:r>
    </w:p>
  </w:footnote>
  <w:footnote w:id="3">
    <w:p w14:paraId="333BCCA3" w14:textId="4FA95E40" w:rsidR="0033437F" w:rsidRPr="009D7962" w:rsidRDefault="0033437F">
      <w:pPr>
        <w:pStyle w:val="FootnoteText"/>
        <w:rPr>
          <w:rFonts w:cstheme="minorHAnsi"/>
          <w:sz w:val="18"/>
          <w:szCs w:val="18"/>
          <w:lang w:val="en-GB"/>
        </w:rPr>
      </w:pPr>
      <w:r w:rsidRPr="009D7962">
        <w:rPr>
          <w:rStyle w:val="FootnoteReference"/>
          <w:rFonts w:cstheme="minorHAnsi"/>
          <w:sz w:val="18"/>
          <w:szCs w:val="18"/>
        </w:rPr>
        <w:footnoteRef/>
      </w:r>
      <w:r w:rsidRPr="009D7962">
        <w:rPr>
          <w:rFonts w:cstheme="minorHAnsi"/>
          <w:sz w:val="18"/>
          <w:szCs w:val="18"/>
        </w:rPr>
        <w:t xml:space="preserve"> Jeanette Wicks-Lim (2006) Mandated Wage Floors and the Wage Structure: New Estimates of the Ripple Effects of Minimum Wage Laws. Massachusetts: University of Massachusetts Amherst Political Economy Research Institute, Gregory, T &amp; Ulrich </w:t>
      </w:r>
      <w:proofErr w:type="spellStart"/>
      <w:r w:rsidRPr="009D7962">
        <w:rPr>
          <w:rFonts w:cstheme="minorHAnsi"/>
          <w:sz w:val="18"/>
          <w:szCs w:val="18"/>
        </w:rPr>
        <w:t>Zieran</w:t>
      </w:r>
      <w:proofErr w:type="spellEnd"/>
      <w:r w:rsidRPr="009D7962">
        <w:rPr>
          <w:rFonts w:cstheme="minorHAnsi"/>
          <w:sz w:val="18"/>
          <w:szCs w:val="18"/>
        </w:rPr>
        <w:t xml:space="preserve"> (2022) ‘When the minimum wage really bites hard: the negative spillover effect on high-skilled workers.’ </w:t>
      </w:r>
      <w:r w:rsidRPr="009D7962">
        <w:rPr>
          <w:rFonts w:cstheme="minorHAnsi"/>
          <w:i/>
          <w:iCs/>
          <w:sz w:val="18"/>
          <w:szCs w:val="18"/>
        </w:rPr>
        <w:t xml:space="preserve">Journal of Public Economics. </w:t>
      </w:r>
      <w:r w:rsidRPr="009D7962">
        <w:rPr>
          <w:rFonts w:cstheme="minorHAnsi"/>
          <w:sz w:val="18"/>
          <w:szCs w:val="18"/>
        </w:rPr>
        <w:t xml:space="preserve">106 pp1-32, </w:t>
      </w:r>
      <w:proofErr w:type="spellStart"/>
      <w:r w:rsidRPr="009D7962">
        <w:rPr>
          <w:rFonts w:cstheme="minorHAnsi"/>
          <w:sz w:val="18"/>
          <w:szCs w:val="18"/>
        </w:rPr>
        <w:t>Congiz</w:t>
      </w:r>
      <w:proofErr w:type="spellEnd"/>
      <w:r w:rsidRPr="009D7962">
        <w:rPr>
          <w:rFonts w:cstheme="minorHAnsi"/>
          <w:sz w:val="18"/>
          <w:szCs w:val="18"/>
        </w:rPr>
        <w:t xml:space="preserve"> et al (2019) ‘The Effect of Minimum Wages on Low-Wage Jobs’. </w:t>
      </w:r>
      <w:r w:rsidRPr="009D7962">
        <w:rPr>
          <w:rFonts w:cstheme="minorHAnsi"/>
          <w:i/>
          <w:iCs/>
          <w:sz w:val="18"/>
          <w:szCs w:val="18"/>
        </w:rPr>
        <w:t xml:space="preserve">The Quarterly Journal of Economics </w:t>
      </w:r>
      <w:r w:rsidRPr="009D7962">
        <w:rPr>
          <w:rFonts w:cstheme="minorHAnsi"/>
          <w:sz w:val="18"/>
          <w:szCs w:val="18"/>
        </w:rPr>
        <w:t xml:space="preserve">134 (3) pp1405-1456 &amp; Avram, S &amp; Harkness, S (2019). </w:t>
      </w:r>
      <w:r w:rsidRPr="009D7962">
        <w:rPr>
          <w:rFonts w:cstheme="minorHAnsi"/>
          <w:i/>
          <w:iCs/>
          <w:sz w:val="18"/>
          <w:szCs w:val="18"/>
        </w:rPr>
        <w:t xml:space="preserve"> The impact of minimum wage </w:t>
      </w:r>
      <w:proofErr w:type="spellStart"/>
      <w:r w:rsidRPr="009D7962">
        <w:rPr>
          <w:rFonts w:cstheme="minorHAnsi"/>
          <w:i/>
          <w:iCs/>
          <w:sz w:val="18"/>
          <w:szCs w:val="18"/>
        </w:rPr>
        <w:t>upratings</w:t>
      </w:r>
      <w:proofErr w:type="spellEnd"/>
      <w:r w:rsidRPr="009D7962">
        <w:rPr>
          <w:rFonts w:cstheme="minorHAnsi"/>
          <w:i/>
          <w:iCs/>
          <w:sz w:val="18"/>
          <w:szCs w:val="18"/>
        </w:rPr>
        <w:t xml:space="preserve"> on wage growth and the wage distribution. </w:t>
      </w:r>
      <w:r w:rsidRPr="009D7962">
        <w:rPr>
          <w:rFonts w:cstheme="minorHAnsi"/>
          <w:sz w:val="18"/>
          <w:szCs w:val="18"/>
        </w:rPr>
        <w:t>A report prepared for the Low Pay Commission. Rodgers et al (2004). ‘Do the Skills of Adults Employed in Minimum Wage Contour Jobs Explain Why They Get Paid Less?’</w:t>
      </w:r>
      <w:r w:rsidRPr="009D7962">
        <w:rPr>
          <w:rFonts w:cstheme="minorHAnsi"/>
          <w:i/>
          <w:iCs/>
          <w:sz w:val="18"/>
          <w:szCs w:val="18"/>
        </w:rPr>
        <w:t xml:space="preserve"> Journal of Post Keynesian Economics </w:t>
      </w:r>
      <w:r w:rsidRPr="009D7962">
        <w:rPr>
          <w:rFonts w:cstheme="minorHAnsi"/>
          <w:sz w:val="18"/>
          <w:szCs w:val="18"/>
        </w:rPr>
        <w:t xml:space="preserve">27 (3) pp37-66 &amp; </w:t>
      </w:r>
      <w:proofErr w:type="spellStart"/>
      <w:r w:rsidRPr="009D7962">
        <w:rPr>
          <w:rFonts w:cstheme="minorHAnsi"/>
          <w:sz w:val="18"/>
          <w:szCs w:val="18"/>
        </w:rPr>
        <w:t>ReWage</w:t>
      </w:r>
      <w:proofErr w:type="spellEnd"/>
      <w:r w:rsidRPr="009D7962">
        <w:rPr>
          <w:rFonts w:cstheme="minorHAnsi"/>
          <w:sz w:val="18"/>
          <w:szCs w:val="18"/>
        </w:rPr>
        <w:t xml:space="preserve"> (2023) What next for a fair minimum wage. Warwick: Warwick University.</w:t>
      </w:r>
    </w:p>
  </w:footnote>
  <w:footnote w:id="4">
    <w:p w14:paraId="6FC7EB36" w14:textId="47CFCF55" w:rsidR="0033437F" w:rsidRPr="009D7962" w:rsidRDefault="0033437F">
      <w:pPr>
        <w:pStyle w:val="FootnoteText"/>
        <w:rPr>
          <w:rFonts w:cstheme="minorHAnsi"/>
          <w:sz w:val="18"/>
          <w:szCs w:val="18"/>
        </w:rPr>
      </w:pPr>
      <w:r w:rsidRPr="009D7962">
        <w:rPr>
          <w:rStyle w:val="FootnoteReference"/>
          <w:rFonts w:cstheme="minorHAnsi"/>
          <w:sz w:val="18"/>
          <w:szCs w:val="18"/>
        </w:rPr>
        <w:footnoteRef/>
      </w:r>
      <w:r w:rsidRPr="009D7962">
        <w:rPr>
          <w:rFonts w:cstheme="minorHAnsi"/>
          <w:sz w:val="18"/>
          <w:szCs w:val="18"/>
        </w:rPr>
        <w:t xml:space="preserve"> Avram, S &amp; Harkness, S (2019). </w:t>
      </w:r>
      <w:r w:rsidRPr="009D7962">
        <w:rPr>
          <w:rFonts w:cstheme="minorHAnsi"/>
          <w:i/>
          <w:iCs/>
          <w:sz w:val="18"/>
          <w:szCs w:val="18"/>
        </w:rPr>
        <w:t xml:space="preserve"> The impact of minimum wage </w:t>
      </w:r>
      <w:proofErr w:type="spellStart"/>
      <w:r w:rsidRPr="009D7962">
        <w:rPr>
          <w:rFonts w:cstheme="minorHAnsi"/>
          <w:i/>
          <w:iCs/>
          <w:sz w:val="18"/>
          <w:szCs w:val="18"/>
        </w:rPr>
        <w:t>upratings</w:t>
      </w:r>
      <w:proofErr w:type="spellEnd"/>
      <w:r w:rsidRPr="009D7962">
        <w:rPr>
          <w:rFonts w:cstheme="minorHAnsi"/>
          <w:i/>
          <w:iCs/>
          <w:sz w:val="18"/>
          <w:szCs w:val="18"/>
        </w:rPr>
        <w:t xml:space="preserve"> on wage growth and the wage distribution. </w:t>
      </w:r>
      <w:r w:rsidRPr="009D7962">
        <w:rPr>
          <w:rFonts w:cstheme="minorHAnsi"/>
          <w:sz w:val="18"/>
          <w:szCs w:val="18"/>
        </w:rPr>
        <w:t>A report prepared for the Low Pay Commission.</w:t>
      </w:r>
    </w:p>
  </w:footnote>
  <w:footnote w:id="5">
    <w:p w14:paraId="204ECB50" w14:textId="7691FED1" w:rsidR="0033437F" w:rsidRPr="009D7962" w:rsidRDefault="0033437F">
      <w:pPr>
        <w:pStyle w:val="FootnoteText"/>
        <w:rPr>
          <w:rFonts w:cstheme="minorHAnsi"/>
          <w:sz w:val="18"/>
          <w:szCs w:val="18"/>
        </w:rPr>
      </w:pPr>
      <w:r w:rsidRPr="009D7962">
        <w:rPr>
          <w:rStyle w:val="FootnoteReference"/>
          <w:rFonts w:cstheme="minorHAnsi"/>
          <w:sz w:val="18"/>
          <w:szCs w:val="18"/>
        </w:rPr>
        <w:footnoteRef/>
      </w:r>
      <w:r w:rsidRPr="009D7962">
        <w:rPr>
          <w:rFonts w:cstheme="minorHAnsi"/>
          <w:sz w:val="18"/>
          <w:szCs w:val="18"/>
        </w:rPr>
        <w:t xml:space="preserve"> Abdul Aziz, S &amp; Richardson, J (2022). Employee jobs below the Living Wage. London: Living Wage Foundation</w:t>
      </w:r>
    </w:p>
  </w:footnote>
  <w:footnote w:id="6">
    <w:p w14:paraId="1024BE10" w14:textId="59E982C6" w:rsidR="0033437F" w:rsidRPr="0033437F" w:rsidRDefault="0033437F">
      <w:pPr>
        <w:pStyle w:val="FootnoteText"/>
        <w:rPr>
          <w:lang w:val="en-GB"/>
        </w:rPr>
      </w:pPr>
      <w:r w:rsidRPr="009D7962">
        <w:rPr>
          <w:rStyle w:val="FootnoteReference"/>
          <w:rFonts w:cstheme="minorHAnsi"/>
          <w:sz w:val="18"/>
          <w:szCs w:val="18"/>
        </w:rPr>
        <w:footnoteRef/>
      </w:r>
      <w:r w:rsidRPr="009D7962">
        <w:rPr>
          <w:rFonts w:cstheme="minorHAnsi"/>
          <w:sz w:val="18"/>
          <w:szCs w:val="18"/>
        </w:rPr>
        <w:t xml:space="preserve"> Office for Budgetary Responsibility (2022) March 2022 Economic and fiscal outlook: Economy supplementary tables. Table 1.15.</w:t>
      </w:r>
    </w:p>
  </w:footnote>
  <w:footnote w:id="7">
    <w:p w14:paraId="1D57B3B4" w14:textId="1EBE834D" w:rsidR="0033437F" w:rsidRPr="009D7962" w:rsidRDefault="0033437F">
      <w:pPr>
        <w:pStyle w:val="FootnoteText"/>
        <w:rPr>
          <w:rFonts w:cstheme="minorHAnsi"/>
          <w:sz w:val="18"/>
          <w:szCs w:val="18"/>
        </w:rPr>
      </w:pPr>
      <w:r w:rsidRPr="009D7962">
        <w:rPr>
          <w:rStyle w:val="FootnoteReference"/>
          <w:rFonts w:cstheme="minorHAnsi"/>
          <w:sz w:val="18"/>
          <w:szCs w:val="18"/>
        </w:rPr>
        <w:footnoteRef/>
      </w:r>
      <w:r w:rsidRPr="009D7962">
        <w:rPr>
          <w:rFonts w:cstheme="minorHAnsi"/>
          <w:sz w:val="18"/>
          <w:szCs w:val="18"/>
        </w:rPr>
        <w:t xml:space="preserve"> For more information on methodology, see Abdul Aziz, S and Richardson, J (2022) Employee jobs below the Living Wage. London: Living Wage Foundation.  </w:t>
      </w:r>
    </w:p>
  </w:footnote>
  <w:footnote w:id="8">
    <w:p w14:paraId="62FC2A0F" w14:textId="2CDA3793" w:rsidR="33D80F18" w:rsidRDefault="33D80F18" w:rsidP="33D80F18">
      <w:pPr>
        <w:pStyle w:val="FootnoteText"/>
      </w:pPr>
      <w:r w:rsidRPr="009D7962">
        <w:rPr>
          <w:rStyle w:val="FootnoteReference"/>
          <w:rFonts w:cstheme="minorHAnsi"/>
          <w:sz w:val="18"/>
          <w:szCs w:val="18"/>
        </w:rPr>
        <w:footnoteRef/>
      </w:r>
      <w:r w:rsidRPr="009D7962">
        <w:rPr>
          <w:rFonts w:cstheme="minorHAnsi"/>
          <w:sz w:val="18"/>
          <w:szCs w:val="18"/>
        </w:rPr>
        <w:t xml:space="preserve"> Abdul Aziz, S &amp; Richardson, J (2022). Employee jobs below the Living Wage. London: Living Wage Foundation, </w:t>
      </w:r>
      <w:proofErr w:type="spellStart"/>
      <w:r w:rsidRPr="009D7962">
        <w:rPr>
          <w:rFonts w:cstheme="minorHAnsi"/>
          <w:sz w:val="18"/>
          <w:szCs w:val="18"/>
        </w:rPr>
        <w:t>Reddyhoff</w:t>
      </w:r>
      <w:proofErr w:type="spellEnd"/>
      <w:r w:rsidRPr="009D7962">
        <w:rPr>
          <w:rFonts w:cstheme="minorHAnsi"/>
          <w:sz w:val="18"/>
          <w:szCs w:val="18"/>
        </w:rPr>
        <w:t>, L. &amp; Richardson, J. (2022). A Living Wage Matters: The Role of the Living Wage in Closing Ethnicity Pay Gaps. London: Living Wage Foundation</w:t>
      </w:r>
    </w:p>
  </w:footnote>
  <w:footnote w:id="9">
    <w:p w14:paraId="48D972F4" w14:textId="1AB4540C" w:rsidR="0033437F" w:rsidRPr="00FE2ACA" w:rsidRDefault="0033437F">
      <w:pPr>
        <w:pStyle w:val="FootnoteText"/>
        <w:rPr>
          <w:rFonts w:ascii="Calibri" w:hAnsi="Calibri" w:cs="Calibri"/>
          <w:sz w:val="18"/>
          <w:szCs w:val="18"/>
          <w:lang w:val="en-GB"/>
        </w:rPr>
      </w:pPr>
      <w:r w:rsidRPr="00FE2ACA">
        <w:rPr>
          <w:rStyle w:val="FootnoteReference"/>
          <w:rFonts w:ascii="Calibri" w:hAnsi="Calibri" w:cs="Calibri"/>
          <w:sz w:val="18"/>
          <w:szCs w:val="18"/>
        </w:rPr>
        <w:footnoteRef/>
      </w:r>
      <w:r w:rsidRPr="00FE2ACA">
        <w:rPr>
          <w:rFonts w:ascii="Calibri" w:hAnsi="Calibri" w:cs="Calibri"/>
          <w:sz w:val="18"/>
          <w:szCs w:val="18"/>
        </w:rPr>
        <w:t xml:space="preserve"> Richardson, J (2023)</w:t>
      </w:r>
      <w:r w:rsidR="0068034C" w:rsidRPr="00FE2ACA">
        <w:rPr>
          <w:rFonts w:ascii="Calibri" w:hAnsi="Calibri" w:cs="Calibri"/>
          <w:sz w:val="18"/>
          <w:szCs w:val="18"/>
        </w:rPr>
        <w:t>.</w:t>
      </w:r>
      <w:r w:rsidRPr="00FE2ACA">
        <w:rPr>
          <w:rFonts w:ascii="Calibri" w:hAnsi="Calibri" w:cs="Calibri"/>
          <w:sz w:val="18"/>
          <w:szCs w:val="18"/>
        </w:rPr>
        <w:t xml:space="preserve"> London’s low pay landscape. London: Living Wage Foundation.</w:t>
      </w:r>
    </w:p>
  </w:footnote>
  <w:footnote w:id="10">
    <w:p w14:paraId="52704FAC" w14:textId="20482CFC" w:rsidR="0033437F" w:rsidRPr="009D7962" w:rsidRDefault="0033437F">
      <w:pPr>
        <w:pStyle w:val="FootnoteText"/>
        <w:rPr>
          <w:rFonts w:cstheme="minorHAnsi"/>
          <w:sz w:val="18"/>
          <w:szCs w:val="18"/>
          <w:lang w:val="en-GB"/>
        </w:rPr>
      </w:pPr>
      <w:r w:rsidRPr="009D7962">
        <w:rPr>
          <w:rStyle w:val="FootnoteReference"/>
          <w:rFonts w:cstheme="minorHAnsi"/>
          <w:sz w:val="18"/>
          <w:szCs w:val="18"/>
        </w:rPr>
        <w:footnoteRef/>
      </w:r>
      <w:r w:rsidRPr="009D7962">
        <w:rPr>
          <w:rFonts w:cstheme="minorHAnsi"/>
          <w:sz w:val="18"/>
          <w:szCs w:val="18"/>
        </w:rPr>
        <w:t xml:space="preserve"> Low Pay Commission (2021) National Minimum Wage. London: Low Pay Commission.</w:t>
      </w:r>
    </w:p>
  </w:footnote>
  <w:footnote w:id="11">
    <w:p w14:paraId="05B300A0" w14:textId="77777777" w:rsidR="00146623" w:rsidRPr="00DA172C" w:rsidRDefault="00146623" w:rsidP="00146623">
      <w:pPr>
        <w:pStyle w:val="FootnoteText"/>
        <w:rPr>
          <w:lang w:val="en-GB"/>
        </w:rPr>
      </w:pPr>
      <w:r w:rsidRPr="009D7962">
        <w:rPr>
          <w:rStyle w:val="FootnoteReference"/>
          <w:rFonts w:cstheme="minorHAnsi"/>
          <w:color w:val="000000" w:themeColor="text1"/>
          <w:sz w:val="18"/>
          <w:szCs w:val="18"/>
        </w:rPr>
        <w:footnoteRef/>
      </w:r>
      <w:r w:rsidRPr="009D7962">
        <w:rPr>
          <w:rStyle w:val="Hyperlink"/>
          <w:rFonts w:cstheme="minorHAnsi"/>
          <w:color w:val="000000" w:themeColor="text1"/>
          <w:sz w:val="18"/>
          <w:szCs w:val="18"/>
          <w:u w:val="none"/>
        </w:rPr>
        <w:t xml:space="preserve"> Richardson, J (2022) The Living Hours Index. London: Living Wage Foundation</w:t>
      </w:r>
    </w:p>
  </w:footnote>
  <w:footnote w:id="12">
    <w:p w14:paraId="24B12B15" w14:textId="5A8D6C3F" w:rsidR="000C44E5" w:rsidRPr="009D7962" w:rsidRDefault="000C44E5">
      <w:pPr>
        <w:pStyle w:val="FootnoteText"/>
        <w:rPr>
          <w:rFonts w:cstheme="minorHAnsi"/>
          <w:sz w:val="18"/>
          <w:szCs w:val="18"/>
          <w:lang w:val="en-GB"/>
        </w:rPr>
      </w:pPr>
      <w:r w:rsidRPr="009D7962">
        <w:rPr>
          <w:rStyle w:val="FootnoteReference"/>
          <w:rFonts w:cstheme="minorHAnsi"/>
          <w:sz w:val="18"/>
          <w:szCs w:val="18"/>
        </w:rPr>
        <w:footnoteRef/>
      </w:r>
      <w:r w:rsidRPr="009D7962">
        <w:rPr>
          <w:rFonts w:cstheme="minorHAnsi"/>
          <w:sz w:val="18"/>
          <w:szCs w:val="18"/>
        </w:rPr>
        <w:t xml:space="preserve"> </w:t>
      </w:r>
      <w:r w:rsidR="00DA172C" w:rsidRPr="009D7962">
        <w:rPr>
          <w:rFonts w:cstheme="minorHAnsi"/>
          <w:sz w:val="18"/>
          <w:szCs w:val="18"/>
        </w:rPr>
        <w:t>Richardson, J (2021) The Insecurity Complex</w:t>
      </w:r>
      <w:r w:rsidR="0068034C" w:rsidRPr="009D7962">
        <w:rPr>
          <w:rFonts w:cstheme="minorHAnsi"/>
          <w:sz w:val="18"/>
          <w:szCs w:val="18"/>
        </w:rPr>
        <w:t xml:space="preserve">. London: </w:t>
      </w:r>
      <w:r w:rsidR="00DA172C" w:rsidRPr="009D7962">
        <w:rPr>
          <w:rFonts w:cstheme="minorHAnsi"/>
          <w:sz w:val="18"/>
          <w:szCs w:val="18"/>
        </w:rPr>
        <w:t>Living Wage Foundation</w:t>
      </w:r>
    </w:p>
  </w:footnote>
  <w:footnote w:id="13">
    <w:p w14:paraId="1AEBDD88" w14:textId="3DEBF3BA" w:rsidR="000C44E5" w:rsidRPr="009D7962" w:rsidRDefault="000C44E5">
      <w:pPr>
        <w:pStyle w:val="FootnoteText"/>
        <w:rPr>
          <w:rFonts w:cstheme="minorHAnsi"/>
          <w:sz w:val="18"/>
          <w:szCs w:val="18"/>
          <w:lang w:val="en-GB"/>
        </w:rPr>
      </w:pPr>
      <w:r w:rsidRPr="009D7962">
        <w:rPr>
          <w:rStyle w:val="FootnoteReference"/>
          <w:rFonts w:cstheme="minorHAnsi"/>
          <w:sz w:val="18"/>
          <w:szCs w:val="18"/>
        </w:rPr>
        <w:footnoteRef/>
      </w:r>
      <w:r w:rsidRPr="009D7962">
        <w:rPr>
          <w:rFonts w:cstheme="minorHAnsi"/>
          <w:sz w:val="18"/>
          <w:szCs w:val="18"/>
        </w:rPr>
        <w:t xml:space="preserve"> </w:t>
      </w:r>
      <w:r w:rsidR="00233B81" w:rsidRPr="009D7962">
        <w:rPr>
          <w:rFonts w:cstheme="minorHAnsi"/>
          <w:sz w:val="18"/>
          <w:szCs w:val="18"/>
        </w:rPr>
        <w:t>Richardson, J (2021) The Insecurity Complex. London: Living Wage Foundation</w:t>
      </w:r>
    </w:p>
  </w:footnote>
  <w:footnote w:id="14">
    <w:p w14:paraId="2AF84B8D" w14:textId="00D4A401" w:rsidR="4A4D6C86" w:rsidRDefault="4A4D6C86" w:rsidP="4A4D6C86">
      <w:pPr>
        <w:pStyle w:val="FootnoteText"/>
      </w:pPr>
      <w:r w:rsidRPr="009D7962">
        <w:rPr>
          <w:rStyle w:val="FootnoteReference"/>
          <w:rFonts w:cstheme="minorHAnsi"/>
          <w:sz w:val="18"/>
          <w:szCs w:val="18"/>
        </w:rPr>
        <w:footnoteRef/>
      </w:r>
      <w:r w:rsidRPr="009D7962">
        <w:rPr>
          <w:rFonts w:cstheme="minorHAnsi"/>
          <w:sz w:val="18"/>
          <w:szCs w:val="18"/>
        </w:rPr>
        <w:t xml:space="preserve"> Abdul Aziz, S. &amp; Richardson, J. (2022) Life on Low Pay During a </w:t>
      </w:r>
      <w:proofErr w:type="gramStart"/>
      <w:r w:rsidRPr="009D7962">
        <w:rPr>
          <w:rFonts w:cstheme="minorHAnsi"/>
          <w:sz w:val="18"/>
          <w:szCs w:val="18"/>
        </w:rPr>
        <w:t>Cost of Living</w:t>
      </w:r>
      <w:proofErr w:type="gramEnd"/>
      <w:r w:rsidRPr="009D7962">
        <w:rPr>
          <w:rFonts w:cstheme="minorHAnsi"/>
          <w:sz w:val="18"/>
          <w:szCs w:val="18"/>
        </w:rPr>
        <w:t xml:space="preserve"> Crisis. London: Living Wage Foundation</w:t>
      </w:r>
    </w:p>
  </w:footnote>
  <w:footnote w:id="15">
    <w:p w14:paraId="230D709C" w14:textId="5CA69E52" w:rsidR="00E64B29" w:rsidRPr="009D7962" w:rsidRDefault="00E64B29">
      <w:pPr>
        <w:pStyle w:val="FootnoteText"/>
        <w:rPr>
          <w:rFonts w:cstheme="minorHAnsi"/>
          <w:sz w:val="18"/>
          <w:szCs w:val="18"/>
          <w:lang w:val="en-GB"/>
        </w:rPr>
      </w:pPr>
      <w:r w:rsidRPr="009D7962">
        <w:rPr>
          <w:rStyle w:val="FootnoteReference"/>
          <w:rFonts w:cstheme="minorHAnsi"/>
          <w:sz w:val="18"/>
          <w:szCs w:val="18"/>
        </w:rPr>
        <w:footnoteRef/>
      </w:r>
      <w:r w:rsidRPr="009D7962">
        <w:rPr>
          <w:rFonts w:cstheme="minorHAnsi"/>
          <w:sz w:val="18"/>
          <w:szCs w:val="18"/>
        </w:rPr>
        <w:t xml:space="preserve"> </w:t>
      </w:r>
      <w:proofErr w:type="spellStart"/>
      <w:r w:rsidR="008F24D7" w:rsidRPr="009D7962">
        <w:rPr>
          <w:rFonts w:cstheme="minorHAnsi"/>
          <w:sz w:val="18"/>
          <w:szCs w:val="18"/>
          <w:lang w:val="en-GB"/>
        </w:rPr>
        <w:t>H</w:t>
      </w:r>
      <w:r w:rsidR="00220EFC" w:rsidRPr="009D7962">
        <w:rPr>
          <w:rFonts w:cstheme="minorHAnsi"/>
          <w:sz w:val="18"/>
          <w:szCs w:val="18"/>
          <w:lang w:val="en-GB"/>
        </w:rPr>
        <w:t>eery</w:t>
      </w:r>
      <w:proofErr w:type="spellEnd"/>
      <w:r w:rsidR="00220EFC" w:rsidRPr="009D7962">
        <w:rPr>
          <w:rFonts w:cstheme="minorHAnsi"/>
          <w:sz w:val="18"/>
          <w:szCs w:val="18"/>
          <w:lang w:val="en-GB"/>
        </w:rPr>
        <w:t>, E, Nash, D &amp; Hann, D (</w:t>
      </w:r>
      <w:r w:rsidR="00B35606" w:rsidRPr="009D7962">
        <w:rPr>
          <w:rFonts w:cstheme="minorHAnsi"/>
          <w:sz w:val="18"/>
          <w:szCs w:val="18"/>
          <w:lang w:val="en-GB"/>
        </w:rPr>
        <w:t xml:space="preserve">2023) 2021 Living Wage Survey. </w:t>
      </w:r>
      <w:r w:rsidR="00D57195" w:rsidRPr="009D7962">
        <w:rPr>
          <w:rFonts w:cstheme="minorHAnsi"/>
          <w:sz w:val="18"/>
          <w:szCs w:val="18"/>
          <w:lang w:val="en-GB"/>
        </w:rPr>
        <w:t xml:space="preserve">Cardiff: </w:t>
      </w:r>
      <w:r w:rsidR="00B35606" w:rsidRPr="009D7962">
        <w:rPr>
          <w:rFonts w:cstheme="minorHAnsi"/>
          <w:sz w:val="18"/>
          <w:szCs w:val="18"/>
          <w:lang w:val="en-GB"/>
        </w:rPr>
        <w:t>Cardiff Business School.</w:t>
      </w:r>
    </w:p>
  </w:footnote>
  <w:footnote w:id="16">
    <w:p w14:paraId="02BB0B62" w14:textId="7B633046" w:rsidR="00D35CAB" w:rsidRPr="00DF6DF7" w:rsidRDefault="00D35CAB">
      <w:pPr>
        <w:pStyle w:val="FootnoteText"/>
        <w:rPr>
          <w:lang w:val="en-GB"/>
        </w:rPr>
      </w:pPr>
      <w:r w:rsidRPr="009D7962">
        <w:rPr>
          <w:rStyle w:val="FootnoteReference"/>
          <w:rFonts w:cstheme="minorHAnsi"/>
          <w:sz w:val="18"/>
          <w:szCs w:val="18"/>
        </w:rPr>
        <w:footnoteRef/>
      </w:r>
      <w:r w:rsidRPr="009D7962">
        <w:rPr>
          <w:rFonts w:cstheme="minorHAnsi"/>
          <w:sz w:val="18"/>
          <w:szCs w:val="18"/>
        </w:rPr>
        <w:t xml:space="preserve"> Create your own tables, Table Tool – Explore education statistics – GOV.UK (explore-education-statistics.service.gov.uk)</w:t>
      </w:r>
    </w:p>
  </w:footnote>
  <w:footnote w:id="17">
    <w:p w14:paraId="2FECF1EF" w14:textId="762964F1" w:rsidR="000C44E5" w:rsidRPr="009D7962" w:rsidRDefault="000C44E5">
      <w:pPr>
        <w:pStyle w:val="FootnoteText"/>
        <w:rPr>
          <w:rFonts w:cstheme="minorHAnsi"/>
          <w:sz w:val="18"/>
          <w:szCs w:val="18"/>
          <w:lang w:val="en-GB"/>
        </w:rPr>
      </w:pPr>
      <w:r w:rsidRPr="009D7962">
        <w:rPr>
          <w:rStyle w:val="FootnoteReference"/>
          <w:rFonts w:cstheme="minorHAnsi"/>
          <w:sz w:val="18"/>
          <w:szCs w:val="18"/>
        </w:rPr>
        <w:footnoteRef/>
      </w:r>
      <w:r w:rsidRPr="009D7962">
        <w:rPr>
          <w:rFonts w:cstheme="minorHAnsi"/>
          <w:sz w:val="18"/>
          <w:szCs w:val="18"/>
        </w:rPr>
        <w:t xml:space="preserve"> </w:t>
      </w:r>
      <w:r w:rsidR="00406C94" w:rsidRPr="009D7962">
        <w:rPr>
          <w:rFonts w:cstheme="minorHAnsi"/>
          <w:i/>
          <w:iCs/>
          <w:sz w:val="18"/>
          <w:szCs w:val="18"/>
        </w:rPr>
        <w:t>Ibid</w:t>
      </w:r>
    </w:p>
  </w:footnote>
  <w:footnote w:id="18">
    <w:p w14:paraId="0162AE5C" w14:textId="2B07FB1C" w:rsidR="000C44E5" w:rsidRPr="009D7962" w:rsidRDefault="000C44E5">
      <w:pPr>
        <w:pStyle w:val="FootnoteText"/>
        <w:rPr>
          <w:rFonts w:cstheme="minorHAnsi"/>
          <w:sz w:val="18"/>
          <w:szCs w:val="18"/>
          <w:lang w:val="en-GB"/>
        </w:rPr>
      </w:pPr>
      <w:r w:rsidRPr="009D7962">
        <w:rPr>
          <w:rStyle w:val="FootnoteReference"/>
          <w:rFonts w:cstheme="minorHAnsi"/>
          <w:sz w:val="18"/>
          <w:szCs w:val="18"/>
        </w:rPr>
        <w:footnoteRef/>
      </w:r>
      <w:r w:rsidRPr="009D7962">
        <w:rPr>
          <w:rFonts w:cstheme="minorHAnsi"/>
          <w:sz w:val="18"/>
          <w:szCs w:val="18"/>
        </w:rPr>
        <w:t xml:space="preserve"> </w:t>
      </w:r>
      <w:r w:rsidR="00DA172C" w:rsidRPr="009D7962">
        <w:rPr>
          <w:rFonts w:cstheme="minorHAnsi"/>
          <w:sz w:val="18"/>
          <w:szCs w:val="18"/>
        </w:rPr>
        <w:t>Richmond, T and Regan, E (2022) No train, no gain</w:t>
      </w:r>
      <w:r w:rsidR="0068034C" w:rsidRPr="009D7962">
        <w:rPr>
          <w:rFonts w:cstheme="minorHAnsi"/>
          <w:sz w:val="18"/>
          <w:szCs w:val="18"/>
        </w:rPr>
        <w:t xml:space="preserve">. </w:t>
      </w:r>
      <w:r w:rsidR="00DA172C" w:rsidRPr="009D7962">
        <w:rPr>
          <w:rFonts w:cstheme="minorHAnsi"/>
          <w:sz w:val="18"/>
          <w:szCs w:val="18"/>
        </w:rPr>
        <w:t>EDSK</w:t>
      </w:r>
    </w:p>
  </w:footnote>
  <w:footnote w:id="19">
    <w:p w14:paraId="628C8403" w14:textId="1D17F036" w:rsidR="00F86CAA" w:rsidRPr="00DF6DF7" w:rsidRDefault="00F86CAA">
      <w:pPr>
        <w:pStyle w:val="FootnoteText"/>
        <w:rPr>
          <w:lang w:val="en-GB"/>
        </w:rPr>
      </w:pPr>
      <w:r w:rsidRPr="009D7962">
        <w:rPr>
          <w:rStyle w:val="FootnoteReference"/>
          <w:rFonts w:cstheme="minorHAnsi"/>
          <w:sz w:val="18"/>
          <w:szCs w:val="18"/>
        </w:rPr>
        <w:footnoteRef/>
      </w:r>
      <w:r w:rsidRPr="009D7962">
        <w:rPr>
          <w:rFonts w:cstheme="minorHAnsi"/>
          <w:sz w:val="18"/>
          <w:szCs w:val="18"/>
        </w:rPr>
        <w:t xml:space="preserve"> </w:t>
      </w:r>
      <w:r w:rsidR="00E61E61" w:rsidRPr="009D7962">
        <w:rPr>
          <w:rFonts w:cstheme="minorHAnsi"/>
          <w:sz w:val="18"/>
          <w:szCs w:val="18"/>
          <w:lang w:val="en-GB"/>
        </w:rPr>
        <w:t>Kobayashi, Dr C and Warner, P (2023)</w:t>
      </w:r>
      <w:r w:rsidR="00F52DB0" w:rsidRPr="009D7962">
        <w:rPr>
          <w:rFonts w:cstheme="minorHAnsi"/>
          <w:sz w:val="18"/>
          <w:szCs w:val="18"/>
          <w:lang w:val="en-GB"/>
        </w:rPr>
        <w:t xml:space="preserve"> </w:t>
      </w:r>
      <w:r w:rsidR="00505AAA" w:rsidRPr="009D7962">
        <w:rPr>
          <w:rFonts w:cstheme="minorHAnsi"/>
          <w:sz w:val="18"/>
          <w:szCs w:val="18"/>
          <w:lang w:val="en-GB"/>
        </w:rPr>
        <w:t>RAISING THE STANDARD Sectoral approaches to raising apprenticeship achievement rates. AELP</w:t>
      </w:r>
    </w:p>
  </w:footnote>
  <w:footnote w:id="20">
    <w:p w14:paraId="51C52FF1" w14:textId="50748CF0" w:rsidR="00B6403B" w:rsidRPr="009D7962" w:rsidRDefault="00B6403B">
      <w:pPr>
        <w:pStyle w:val="FootnoteText"/>
        <w:rPr>
          <w:rFonts w:cstheme="minorHAnsi"/>
          <w:sz w:val="18"/>
          <w:szCs w:val="18"/>
          <w:lang w:val="en-GB"/>
        </w:rPr>
      </w:pPr>
      <w:r w:rsidRPr="009D7962">
        <w:rPr>
          <w:rStyle w:val="FootnoteReference"/>
          <w:rFonts w:cstheme="minorHAnsi"/>
          <w:sz w:val="18"/>
          <w:szCs w:val="18"/>
        </w:rPr>
        <w:footnoteRef/>
      </w:r>
      <w:r w:rsidRPr="009D7962">
        <w:rPr>
          <w:rFonts w:cstheme="minorHAnsi"/>
          <w:sz w:val="18"/>
          <w:szCs w:val="18"/>
        </w:rPr>
        <w:t xml:space="preserve"> </w:t>
      </w:r>
      <w:r w:rsidRPr="009D7962">
        <w:rPr>
          <w:rFonts w:cstheme="minorHAnsi"/>
          <w:sz w:val="18"/>
          <w:szCs w:val="18"/>
        </w:rPr>
        <w:t>Richardson, J (2021) The Insecurity Complex. London: Living Wage Foundation</w:t>
      </w:r>
    </w:p>
  </w:footnote>
  <w:footnote w:id="21">
    <w:p w14:paraId="084B4B1F" w14:textId="6C9110D4" w:rsidR="4A4D6C86" w:rsidRPr="009D7962" w:rsidRDefault="4A4D6C86" w:rsidP="4A4D6C86">
      <w:pPr>
        <w:pStyle w:val="FootnoteText"/>
        <w:rPr>
          <w:rFonts w:cstheme="minorHAnsi"/>
          <w:sz w:val="18"/>
          <w:szCs w:val="18"/>
        </w:rPr>
      </w:pPr>
      <w:r w:rsidRPr="009D7962">
        <w:rPr>
          <w:rStyle w:val="FootnoteReference"/>
          <w:rFonts w:cstheme="minorHAnsi"/>
          <w:sz w:val="18"/>
          <w:szCs w:val="18"/>
        </w:rPr>
        <w:footnoteRef/>
      </w:r>
      <w:r w:rsidRPr="009D7962">
        <w:rPr>
          <w:rFonts w:cstheme="minorHAnsi"/>
          <w:sz w:val="18"/>
          <w:szCs w:val="18"/>
        </w:rPr>
        <w:t xml:space="preserve"> Richardson, J. (2022) The Living Hours Index. London: Living Wage Foundation</w:t>
      </w:r>
    </w:p>
  </w:footnote>
  <w:footnote w:id="22">
    <w:p w14:paraId="6A1B9D29" w14:textId="4956FB58" w:rsidR="4A4D6C86" w:rsidRPr="009D7962" w:rsidRDefault="4A4D6C86" w:rsidP="4A4D6C86">
      <w:pPr>
        <w:pStyle w:val="FootnoteText"/>
        <w:rPr>
          <w:rFonts w:cstheme="minorHAnsi"/>
          <w:color w:val="000000" w:themeColor="text1"/>
          <w:sz w:val="18"/>
          <w:szCs w:val="18"/>
        </w:rPr>
      </w:pPr>
      <w:r w:rsidRPr="009D7962">
        <w:rPr>
          <w:rStyle w:val="FootnoteReference"/>
          <w:rFonts w:cstheme="minorHAnsi"/>
          <w:color w:val="000000" w:themeColor="text1"/>
          <w:sz w:val="18"/>
          <w:szCs w:val="18"/>
        </w:rPr>
        <w:footnoteRef/>
      </w:r>
      <w:r w:rsidR="1FF4AAEC" w:rsidRPr="009D7962">
        <w:rPr>
          <w:rFonts w:cstheme="minorHAnsi"/>
          <w:color w:val="000000" w:themeColor="text1"/>
          <w:sz w:val="18"/>
          <w:szCs w:val="18"/>
        </w:rPr>
        <w:t xml:space="preserve"> </w:t>
      </w:r>
      <w:proofErr w:type="spellStart"/>
      <w:r w:rsidR="1FF4AAEC" w:rsidRPr="009D7962">
        <w:rPr>
          <w:rFonts w:cstheme="minorHAnsi"/>
          <w:color w:val="000000" w:themeColor="text1"/>
          <w:sz w:val="18"/>
          <w:szCs w:val="18"/>
        </w:rPr>
        <w:t>Heery</w:t>
      </w:r>
      <w:proofErr w:type="spellEnd"/>
      <w:r w:rsidR="1FF4AAEC" w:rsidRPr="009D7962">
        <w:rPr>
          <w:rFonts w:cstheme="minorHAnsi"/>
          <w:color w:val="000000" w:themeColor="text1"/>
          <w:sz w:val="18"/>
          <w:szCs w:val="18"/>
        </w:rPr>
        <w:t xml:space="preserve">, </w:t>
      </w:r>
      <w:proofErr w:type="gramStart"/>
      <w:r w:rsidR="1FF4AAEC" w:rsidRPr="009D7962">
        <w:rPr>
          <w:rFonts w:cstheme="minorHAnsi"/>
          <w:color w:val="000000" w:themeColor="text1"/>
          <w:sz w:val="18"/>
          <w:szCs w:val="18"/>
        </w:rPr>
        <w:t>E. ,</w:t>
      </w:r>
      <w:proofErr w:type="gramEnd"/>
      <w:r w:rsidR="1FF4AAEC" w:rsidRPr="009D7962">
        <w:rPr>
          <w:rFonts w:cstheme="minorHAnsi"/>
          <w:color w:val="000000" w:themeColor="text1"/>
          <w:sz w:val="18"/>
          <w:szCs w:val="18"/>
        </w:rPr>
        <w:t xml:space="preserve"> Hann, D. and Nash, D. </w:t>
      </w:r>
      <w:r w:rsidR="4EC81195" w:rsidRPr="009D7962">
        <w:rPr>
          <w:rFonts w:cstheme="minorHAnsi"/>
          <w:color w:val="000000" w:themeColor="text1"/>
          <w:sz w:val="18"/>
          <w:szCs w:val="18"/>
        </w:rPr>
        <w:t>(</w:t>
      </w:r>
      <w:r w:rsidR="1FF4AAEC" w:rsidRPr="009D7962">
        <w:rPr>
          <w:rFonts w:cstheme="minorHAnsi"/>
          <w:color w:val="000000" w:themeColor="text1"/>
          <w:sz w:val="18"/>
          <w:szCs w:val="18"/>
        </w:rPr>
        <w:t>2017</w:t>
      </w:r>
      <w:r w:rsidR="4EC81195" w:rsidRPr="009D7962">
        <w:rPr>
          <w:rFonts w:cstheme="minorHAnsi"/>
          <w:color w:val="000000" w:themeColor="text1"/>
          <w:sz w:val="18"/>
          <w:szCs w:val="18"/>
        </w:rPr>
        <w:t>) The Living Wage campaign in the UK.</w:t>
      </w:r>
      <w:r w:rsidR="1FF4AAEC" w:rsidRPr="009D7962">
        <w:rPr>
          <w:rFonts w:cstheme="minorHAnsi"/>
          <w:color w:val="000000" w:themeColor="text1"/>
          <w:sz w:val="18"/>
          <w:szCs w:val="18"/>
        </w:rPr>
        <w:t xml:space="preserve"> Employee Relations 39  </w:t>
      </w:r>
    </w:p>
  </w:footnote>
  <w:footnote w:id="23">
    <w:p w14:paraId="104521ED" w14:textId="4C66C37B" w:rsidR="33D80F18" w:rsidRPr="009F3BDB" w:rsidRDefault="33D80F18" w:rsidP="33D80F18">
      <w:pPr>
        <w:pStyle w:val="FootnoteText"/>
        <w:rPr>
          <w:color w:val="000000" w:themeColor="text1"/>
        </w:rPr>
      </w:pPr>
      <w:r w:rsidRPr="009D7962">
        <w:rPr>
          <w:rStyle w:val="FootnoteReference"/>
          <w:rFonts w:cstheme="minorHAnsi"/>
          <w:color w:val="000000" w:themeColor="text1"/>
          <w:sz w:val="18"/>
          <w:szCs w:val="18"/>
        </w:rPr>
        <w:footnoteRef/>
      </w:r>
      <w:r w:rsidRPr="009D7962">
        <w:rPr>
          <w:rFonts w:cstheme="minorHAnsi"/>
          <w:color w:val="000000" w:themeColor="text1"/>
          <w:sz w:val="18"/>
          <w:szCs w:val="18"/>
        </w:rPr>
        <w:t xml:space="preserve"> </w:t>
      </w:r>
      <w:r w:rsidR="00E76B9A" w:rsidRPr="009D7962">
        <w:rPr>
          <w:rFonts w:cstheme="minorHAnsi"/>
          <w:color w:val="000000" w:themeColor="text1"/>
          <w:sz w:val="18"/>
          <w:szCs w:val="18"/>
        </w:rPr>
        <w:t xml:space="preserve">Hunter, P (2021). </w:t>
      </w:r>
      <w:r w:rsidR="007148F6" w:rsidRPr="009D7962">
        <w:rPr>
          <w:rFonts w:cstheme="minorHAnsi"/>
          <w:color w:val="000000" w:themeColor="text1"/>
          <w:sz w:val="18"/>
          <w:szCs w:val="18"/>
        </w:rPr>
        <w:t xml:space="preserve">The local Living Wage dividend: maximizing </w:t>
      </w:r>
      <w:r w:rsidR="00E26F6F" w:rsidRPr="009D7962">
        <w:rPr>
          <w:rFonts w:cstheme="minorHAnsi"/>
          <w:color w:val="000000" w:themeColor="text1"/>
          <w:sz w:val="18"/>
          <w:szCs w:val="18"/>
        </w:rPr>
        <w:t>the local economic benefits of paying a real Living Wage.</w:t>
      </w:r>
      <w:r w:rsidR="00E26F6F" w:rsidRPr="003822BF">
        <w:rPr>
          <w:color w:val="000000" w:themeColor="text1"/>
          <w:sz w:val="18"/>
          <w:szCs w:val="18"/>
        </w:rPr>
        <w:t xml:space="preserve"> </w:t>
      </w:r>
    </w:p>
  </w:footnote>
  <w:footnote w:id="24">
    <w:p w14:paraId="3873B466" w14:textId="790A4C97" w:rsidR="4EC81195" w:rsidRPr="009D7962" w:rsidRDefault="4EC81195" w:rsidP="4EC81195">
      <w:pPr>
        <w:pStyle w:val="FootnoteText"/>
        <w:rPr>
          <w:rFonts w:cstheme="minorHAnsi"/>
          <w:color w:val="000000" w:themeColor="text1"/>
          <w:sz w:val="18"/>
          <w:szCs w:val="18"/>
        </w:rPr>
      </w:pPr>
      <w:r w:rsidRPr="009D7962">
        <w:rPr>
          <w:rStyle w:val="FootnoteReference"/>
          <w:rFonts w:cstheme="minorHAnsi"/>
          <w:color w:val="000000" w:themeColor="text1"/>
          <w:sz w:val="18"/>
          <w:szCs w:val="18"/>
        </w:rPr>
        <w:footnoteRef/>
      </w:r>
      <w:r w:rsidRPr="009D7962">
        <w:rPr>
          <w:rFonts w:cstheme="minorHAnsi"/>
          <w:color w:val="000000" w:themeColor="text1"/>
          <w:sz w:val="18"/>
          <w:szCs w:val="18"/>
        </w:rPr>
        <w:t xml:space="preserve"> </w:t>
      </w:r>
      <w:proofErr w:type="spellStart"/>
      <w:r w:rsidRPr="009D7962">
        <w:rPr>
          <w:rFonts w:cstheme="minorHAnsi"/>
          <w:color w:val="000000" w:themeColor="text1"/>
          <w:sz w:val="18"/>
          <w:szCs w:val="18"/>
        </w:rPr>
        <w:t>Heery</w:t>
      </w:r>
      <w:proofErr w:type="spellEnd"/>
      <w:r w:rsidRPr="009D7962">
        <w:rPr>
          <w:rFonts w:cstheme="minorHAnsi"/>
          <w:color w:val="000000" w:themeColor="text1"/>
          <w:sz w:val="18"/>
          <w:szCs w:val="18"/>
        </w:rPr>
        <w:t xml:space="preserve">, </w:t>
      </w:r>
      <w:proofErr w:type="gramStart"/>
      <w:r w:rsidRPr="009D7962">
        <w:rPr>
          <w:rFonts w:cstheme="minorHAnsi"/>
          <w:color w:val="000000" w:themeColor="text1"/>
          <w:sz w:val="18"/>
          <w:szCs w:val="18"/>
        </w:rPr>
        <w:t>E. ,</w:t>
      </w:r>
      <w:proofErr w:type="gramEnd"/>
      <w:r w:rsidRPr="009D7962">
        <w:rPr>
          <w:rFonts w:cstheme="minorHAnsi"/>
          <w:color w:val="000000" w:themeColor="text1"/>
          <w:sz w:val="18"/>
          <w:szCs w:val="18"/>
        </w:rPr>
        <w:t xml:space="preserve"> Hann, D. and Nash, D. (2017) The Living Wage campaign in the UK. Employee Relations 39  </w:t>
      </w:r>
    </w:p>
  </w:footnote>
  <w:footnote w:id="25">
    <w:p w14:paraId="429BDB08" w14:textId="6CF53678" w:rsidR="51FFB257" w:rsidRPr="009D7962" w:rsidRDefault="51FFB257" w:rsidP="51FFB257">
      <w:pPr>
        <w:pStyle w:val="FootnoteText"/>
        <w:rPr>
          <w:rFonts w:cstheme="minorHAnsi"/>
          <w:color w:val="000000" w:themeColor="text1"/>
          <w:sz w:val="18"/>
          <w:szCs w:val="18"/>
        </w:rPr>
      </w:pPr>
      <w:r w:rsidRPr="009D7962">
        <w:rPr>
          <w:rStyle w:val="FootnoteReference"/>
          <w:rFonts w:cstheme="minorHAnsi"/>
          <w:color w:val="000000" w:themeColor="text1"/>
          <w:sz w:val="18"/>
          <w:szCs w:val="18"/>
        </w:rPr>
        <w:footnoteRef/>
      </w:r>
      <w:r w:rsidR="5EDE355F" w:rsidRPr="009D7962">
        <w:rPr>
          <w:rFonts w:cstheme="minorHAnsi"/>
          <w:color w:val="000000" w:themeColor="text1"/>
          <w:sz w:val="18"/>
          <w:szCs w:val="18"/>
        </w:rPr>
        <w:t xml:space="preserve"> Skills for Care (2022) The state of the adult social care sector and workforce in England</w:t>
      </w:r>
    </w:p>
  </w:footnote>
  <w:footnote w:id="26">
    <w:p w14:paraId="5E1D2AFD" w14:textId="3D90BD37" w:rsidR="4EC81195" w:rsidRPr="009D7962" w:rsidRDefault="4EC81195" w:rsidP="4EC81195">
      <w:pPr>
        <w:pStyle w:val="FootnoteText"/>
        <w:rPr>
          <w:rFonts w:cstheme="minorHAnsi"/>
          <w:color w:val="000000" w:themeColor="text1"/>
          <w:sz w:val="18"/>
          <w:szCs w:val="18"/>
        </w:rPr>
      </w:pPr>
      <w:r w:rsidRPr="009D7962">
        <w:rPr>
          <w:rStyle w:val="FootnoteReference"/>
          <w:rFonts w:cstheme="minorHAnsi"/>
          <w:color w:val="000000" w:themeColor="text1"/>
          <w:sz w:val="18"/>
          <w:szCs w:val="18"/>
        </w:rPr>
        <w:footnoteRef/>
      </w:r>
      <w:r w:rsidR="5EDE355F" w:rsidRPr="009D7962">
        <w:rPr>
          <w:rFonts w:cstheme="minorHAnsi"/>
          <w:color w:val="000000" w:themeColor="text1"/>
          <w:sz w:val="18"/>
          <w:szCs w:val="18"/>
        </w:rPr>
        <w:t xml:space="preserve"> </w:t>
      </w:r>
      <w:proofErr w:type="spellStart"/>
      <w:r w:rsidR="5EDE355F" w:rsidRPr="009D7962">
        <w:rPr>
          <w:rFonts w:cstheme="minorHAnsi"/>
          <w:color w:val="000000" w:themeColor="text1"/>
          <w:sz w:val="18"/>
          <w:szCs w:val="18"/>
        </w:rPr>
        <w:t>Hft</w:t>
      </w:r>
      <w:proofErr w:type="spellEnd"/>
      <w:r w:rsidR="5EDE355F" w:rsidRPr="009D7962">
        <w:rPr>
          <w:rFonts w:cstheme="minorHAnsi"/>
          <w:color w:val="000000" w:themeColor="text1"/>
          <w:sz w:val="18"/>
          <w:szCs w:val="18"/>
        </w:rPr>
        <w:t xml:space="preserve"> and Care England</w:t>
      </w:r>
      <w:r w:rsidR="51FFB257" w:rsidRPr="009D7962">
        <w:rPr>
          <w:rFonts w:cstheme="minorHAnsi"/>
          <w:color w:val="000000" w:themeColor="text1"/>
          <w:sz w:val="18"/>
          <w:szCs w:val="18"/>
        </w:rPr>
        <w:t xml:space="preserve"> (2022) </w:t>
      </w:r>
      <w:r w:rsidR="003822BF" w:rsidRPr="009D7962">
        <w:rPr>
          <w:rStyle w:val="Hyperlink"/>
          <w:rFonts w:cstheme="minorHAnsi"/>
          <w:color w:val="000000" w:themeColor="text1"/>
          <w:sz w:val="18"/>
          <w:szCs w:val="18"/>
          <w:u w:val="none"/>
        </w:rPr>
        <w:t>Sector pulse check</w:t>
      </w:r>
    </w:p>
  </w:footnote>
  <w:footnote w:id="27">
    <w:p w14:paraId="7D266384" w14:textId="23452952" w:rsidR="514FB763" w:rsidRDefault="514FB763" w:rsidP="514FB763">
      <w:pPr>
        <w:pStyle w:val="FootnoteText"/>
      </w:pPr>
      <w:r w:rsidRPr="009D7962">
        <w:rPr>
          <w:rStyle w:val="FootnoteReference"/>
          <w:rFonts w:cstheme="minorHAnsi"/>
          <w:color w:val="000000" w:themeColor="text1"/>
          <w:sz w:val="18"/>
          <w:szCs w:val="18"/>
        </w:rPr>
        <w:footnoteRef/>
      </w:r>
      <w:r w:rsidRPr="009D7962">
        <w:rPr>
          <w:rFonts w:cstheme="minorHAnsi"/>
          <w:color w:val="000000" w:themeColor="text1"/>
          <w:sz w:val="18"/>
          <w:szCs w:val="18"/>
        </w:rPr>
        <w:t xml:space="preserve"> </w:t>
      </w:r>
      <w:proofErr w:type="spellStart"/>
      <w:r w:rsidRPr="009D7962">
        <w:rPr>
          <w:rFonts w:cstheme="minorHAnsi"/>
          <w:color w:val="000000" w:themeColor="text1"/>
          <w:sz w:val="18"/>
          <w:szCs w:val="18"/>
        </w:rPr>
        <w:t>Heery</w:t>
      </w:r>
      <w:proofErr w:type="spellEnd"/>
      <w:r w:rsidRPr="009D7962">
        <w:rPr>
          <w:rFonts w:cstheme="minorHAnsi"/>
          <w:color w:val="000000" w:themeColor="text1"/>
          <w:sz w:val="18"/>
          <w:szCs w:val="18"/>
        </w:rPr>
        <w:t xml:space="preserve">, </w:t>
      </w:r>
      <w:proofErr w:type="gramStart"/>
      <w:r w:rsidRPr="009D7962">
        <w:rPr>
          <w:rFonts w:cstheme="minorHAnsi"/>
          <w:color w:val="000000" w:themeColor="text1"/>
          <w:sz w:val="18"/>
          <w:szCs w:val="18"/>
        </w:rPr>
        <w:t>E. ,</w:t>
      </w:r>
      <w:proofErr w:type="gramEnd"/>
      <w:r w:rsidRPr="009D7962">
        <w:rPr>
          <w:rFonts w:cstheme="minorHAnsi"/>
          <w:color w:val="000000" w:themeColor="text1"/>
          <w:sz w:val="18"/>
          <w:szCs w:val="18"/>
        </w:rPr>
        <w:t xml:space="preserve"> Hann, D. and Nash, D. (2017) The Living Wage campaign in the UK. Employee Relations 39</w:t>
      </w:r>
      <w:r w:rsidRPr="003822BF">
        <w:rPr>
          <w:color w:val="000000" w:themeColor="text1"/>
          <w:sz w:val="18"/>
          <w:szCs w:val="18"/>
        </w:rPr>
        <w:t xml:space="preserve">  </w:t>
      </w:r>
    </w:p>
  </w:footnote>
  <w:footnote w:id="28">
    <w:p w14:paraId="26263AC6" w14:textId="696755FD" w:rsidR="32D07B07" w:rsidRPr="009D7962" w:rsidRDefault="32D07B07" w:rsidP="32D07B07">
      <w:pPr>
        <w:pStyle w:val="FootnoteText"/>
        <w:rPr>
          <w:rFonts w:cstheme="minorHAnsi"/>
          <w:sz w:val="18"/>
          <w:szCs w:val="18"/>
        </w:rPr>
      </w:pPr>
      <w:r w:rsidRPr="009D7962">
        <w:rPr>
          <w:rStyle w:val="FootnoteReference"/>
          <w:rFonts w:cstheme="minorHAnsi"/>
          <w:sz w:val="18"/>
          <w:szCs w:val="18"/>
        </w:rPr>
        <w:footnoteRef/>
      </w:r>
      <w:r w:rsidRPr="009D7962">
        <w:rPr>
          <w:rFonts w:cstheme="minorHAnsi"/>
          <w:sz w:val="18"/>
          <w:szCs w:val="18"/>
        </w:rPr>
        <w:t xml:space="preserve"> </w:t>
      </w:r>
      <w:r w:rsidR="5EDE355F" w:rsidRPr="009D7962">
        <w:rPr>
          <w:rFonts w:cstheme="minorHAnsi"/>
          <w:sz w:val="18"/>
          <w:szCs w:val="18"/>
        </w:rPr>
        <w:t>Skills for Care</w:t>
      </w:r>
      <w:r w:rsidRPr="009D7962">
        <w:rPr>
          <w:rFonts w:cstheme="minorHAnsi"/>
          <w:sz w:val="18"/>
          <w:szCs w:val="18"/>
        </w:rPr>
        <w:t xml:space="preserve"> (2022) The state of the adult social care sector and workforce in England</w:t>
      </w:r>
    </w:p>
  </w:footnote>
  <w:footnote w:id="29">
    <w:p w14:paraId="46AC149C" w14:textId="40093FE2" w:rsidR="0D9E3528" w:rsidRPr="009D7962" w:rsidRDefault="0D9E3528" w:rsidP="0D9E3528">
      <w:pPr>
        <w:pStyle w:val="FootnoteText"/>
        <w:rPr>
          <w:rFonts w:cstheme="minorHAnsi"/>
          <w:sz w:val="18"/>
          <w:szCs w:val="18"/>
        </w:rPr>
      </w:pPr>
      <w:r w:rsidRPr="009D7962">
        <w:rPr>
          <w:rStyle w:val="FootnoteReference"/>
          <w:rFonts w:cstheme="minorHAnsi"/>
          <w:sz w:val="18"/>
          <w:szCs w:val="18"/>
        </w:rPr>
        <w:footnoteRef/>
      </w:r>
      <w:r w:rsidRPr="009D7962">
        <w:rPr>
          <w:rFonts w:cstheme="minorHAnsi"/>
          <w:sz w:val="18"/>
          <w:szCs w:val="18"/>
        </w:rPr>
        <w:t xml:space="preserve"> </w:t>
      </w:r>
      <w:r w:rsidRPr="009D7962">
        <w:rPr>
          <w:rFonts w:cstheme="minorHAnsi"/>
          <w:i/>
          <w:iCs/>
          <w:sz w:val="18"/>
          <w:szCs w:val="18"/>
        </w:rPr>
        <w:t>Ibid</w:t>
      </w:r>
    </w:p>
  </w:footnote>
  <w:footnote w:id="30">
    <w:p w14:paraId="49EB5B76" w14:textId="44F21AA1" w:rsidR="07481C01" w:rsidRDefault="07481C01" w:rsidP="07481C01">
      <w:pPr>
        <w:pStyle w:val="FootnoteText"/>
      </w:pPr>
      <w:r w:rsidRPr="009D7962">
        <w:rPr>
          <w:rStyle w:val="FootnoteReference"/>
          <w:rFonts w:cstheme="minorHAnsi"/>
          <w:sz w:val="18"/>
          <w:szCs w:val="18"/>
        </w:rPr>
        <w:footnoteRef/>
      </w:r>
      <w:r w:rsidR="2EF426D6" w:rsidRPr="009D7962">
        <w:rPr>
          <w:rFonts w:cstheme="minorHAnsi"/>
          <w:sz w:val="18"/>
          <w:szCs w:val="18"/>
        </w:rPr>
        <w:t xml:space="preserve"> Total Jobs and Work Foundation (2021) Social care: a guide to attracting and retaining a thriving workforce</w:t>
      </w:r>
    </w:p>
  </w:footnote>
</w:footnotes>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107E55D"/>
    <w:multiLevelType w:val="hybridMultilevel"/>
    <w:tmpl w:val="72B04606"/>
    <w:lvl w:ilvl="0" w:tplc="C24C6AE8">
      <w:start w:val="1"/>
      <w:numFmt w:val="bullet"/>
      <w:lvlText w:val="·"/>
      <w:lvlJc w:val="left"/>
      <w:pPr>
        <w:ind w:left="720" w:hanging="360"/>
      </w:pPr>
      <w:rPr>
        <w:rFonts w:ascii="Symbol" w:hAnsi="Symbol" w:hint="default"/>
      </w:rPr>
    </w:lvl>
    <w:lvl w:ilvl="1" w:tplc="D3D2E066">
      <w:start w:val="1"/>
      <w:numFmt w:val="bullet"/>
      <w:lvlText w:val="o"/>
      <w:lvlJc w:val="left"/>
      <w:pPr>
        <w:ind w:left="1440" w:hanging="360"/>
      </w:pPr>
      <w:rPr>
        <w:rFonts w:ascii="Courier New" w:hAnsi="Courier New" w:hint="default"/>
      </w:rPr>
    </w:lvl>
    <w:lvl w:ilvl="2" w:tplc="67080788">
      <w:start w:val="1"/>
      <w:numFmt w:val="bullet"/>
      <w:lvlText w:val=""/>
      <w:lvlJc w:val="left"/>
      <w:pPr>
        <w:ind w:left="2160" w:hanging="360"/>
      </w:pPr>
      <w:rPr>
        <w:rFonts w:ascii="Wingdings" w:hAnsi="Wingdings" w:hint="default"/>
      </w:rPr>
    </w:lvl>
    <w:lvl w:ilvl="3" w:tplc="3AECD5BE">
      <w:start w:val="1"/>
      <w:numFmt w:val="bullet"/>
      <w:lvlText w:val=""/>
      <w:lvlJc w:val="left"/>
      <w:pPr>
        <w:ind w:left="2880" w:hanging="360"/>
      </w:pPr>
      <w:rPr>
        <w:rFonts w:ascii="Symbol" w:hAnsi="Symbol" w:hint="default"/>
      </w:rPr>
    </w:lvl>
    <w:lvl w:ilvl="4" w:tplc="5712A734">
      <w:start w:val="1"/>
      <w:numFmt w:val="bullet"/>
      <w:lvlText w:val="o"/>
      <w:lvlJc w:val="left"/>
      <w:pPr>
        <w:ind w:left="3600" w:hanging="360"/>
      </w:pPr>
      <w:rPr>
        <w:rFonts w:ascii="Courier New" w:hAnsi="Courier New" w:hint="default"/>
      </w:rPr>
    </w:lvl>
    <w:lvl w:ilvl="5" w:tplc="F2E6FA62">
      <w:start w:val="1"/>
      <w:numFmt w:val="bullet"/>
      <w:lvlText w:val=""/>
      <w:lvlJc w:val="left"/>
      <w:pPr>
        <w:ind w:left="4320" w:hanging="360"/>
      </w:pPr>
      <w:rPr>
        <w:rFonts w:ascii="Wingdings" w:hAnsi="Wingdings" w:hint="default"/>
      </w:rPr>
    </w:lvl>
    <w:lvl w:ilvl="6" w:tplc="4830C602">
      <w:start w:val="1"/>
      <w:numFmt w:val="bullet"/>
      <w:lvlText w:val=""/>
      <w:lvlJc w:val="left"/>
      <w:pPr>
        <w:ind w:left="5040" w:hanging="360"/>
      </w:pPr>
      <w:rPr>
        <w:rFonts w:ascii="Symbol" w:hAnsi="Symbol" w:hint="default"/>
      </w:rPr>
    </w:lvl>
    <w:lvl w:ilvl="7" w:tplc="C3B6951C">
      <w:start w:val="1"/>
      <w:numFmt w:val="bullet"/>
      <w:lvlText w:val="o"/>
      <w:lvlJc w:val="left"/>
      <w:pPr>
        <w:ind w:left="5760" w:hanging="360"/>
      </w:pPr>
      <w:rPr>
        <w:rFonts w:ascii="Courier New" w:hAnsi="Courier New" w:hint="default"/>
      </w:rPr>
    </w:lvl>
    <w:lvl w:ilvl="8" w:tplc="F64C73AA">
      <w:start w:val="1"/>
      <w:numFmt w:val="bullet"/>
      <w:lvlText w:val=""/>
      <w:lvlJc w:val="left"/>
      <w:pPr>
        <w:ind w:left="6480" w:hanging="360"/>
      </w:pPr>
      <w:rPr>
        <w:rFonts w:ascii="Wingdings" w:hAnsi="Wingdings" w:hint="default"/>
      </w:rPr>
    </w:lvl>
  </w:abstractNum>
  <w:abstractNum w:abstractNumId="1" w15:restartNumberingAfterBreak="0">
    <w:nsid w:val="04AB3D0B"/>
    <w:multiLevelType w:val="hybridMultilevel"/>
    <w:tmpl w:val="920A2FB4"/>
    <w:lvl w:ilvl="0" w:tplc="7E9CC9C0">
      <w:start w:val="1"/>
      <w:numFmt w:val="bullet"/>
      <w:lvlText w:val="·"/>
      <w:lvlJc w:val="left"/>
      <w:pPr>
        <w:ind w:left="720" w:hanging="360"/>
      </w:pPr>
      <w:rPr>
        <w:rFonts w:ascii="Symbol" w:hAnsi="Symbol" w:hint="default"/>
      </w:rPr>
    </w:lvl>
    <w:lvl w:ilvl="1" w:tplc="44283A58">
      <w:start w:val="1"/>
      <w:numFmt w:val="bullet"/>
      <w:lvlText w:val="o"/>
      <w:lvlJc w:val="left"/>
      <w:pPr>
        <w:ind w:left="1440" w:hanging="360"/>
      </w:pPr>
      <w:rPr>
        <w:rFonts w:ascii="Courier New" w:hAnsi="Courier New" w:hint="default"/>
      </w:rPr>
    </w:lvl>
    <w:lvl w:ilvl="2" w:tplc="9100558E">
      <w:start w:val="1"/>
      <w:numFmt w:val="bullet"/>
      <w:lvlText w:val=""/>
      <w:lvlJc w:val="left"/>
      <w:pPr>
        <w:ind w:left="2160" w:hanging="360"/>
      </w:pPr>
      <w:rPr>
        <w:rFonts w:ascii="Wingdings" w:hAnsi="Wingdings" w:hint="default"/>
      </w:rPr>
    </w:lvl>
    <w:lvl w:ilvl="3" w:tplc="B5EA63B8">
      <w:start w:val="1"/>
      <w:numFmt w:val="bullet"/>
      <w:lvlText w:val=""/>
      <w:lvlJc w:val="left"/>
      <w:pPr>
        <w:ind w:left="2880" w:hanging="360"/>
      </w:pPr>
      <w:rPr>
        <w:rFonts w:ascii="Symbol" w:hAnsi="Symbol" w:hint="default"/>
      </w:rPr>
    </w:lvl>
    <w:lvl w:ilvl="4" w:tplc="24C61872">
      <w:start w:val="1"/>
      <w:numFmt w:val="bullet"/>
      <w:lvlText w:val="o"/>
      <w:lvlJc w:val="left"/>
      <w:pPr>
        <w:ind w:left="3600" w:hanging="360"/>
      </w:pPr>
      <w:rPr>
        <w:rFonts w:ascii="Courier New" w:hAnsi="Courier New" w:hint="default"/>
      </w:rPr>
    </w:lvl>
    <w:lvl w:ilvl="5" w:tplc="21AC36F6">
      <w:start w:val="1"/>
      <w:numFmt w:val="bullet"/>
      <w:lvlText w:val=""/>
      <w:lvlJc w:val="left"/>
      <w:pPr>
        <w:ind w:left="4320" w:hanging="360"/>
      </w:pPr>
      <w:rPr>
        <w:rFonts w:ascii="Wingdings" w:hAnsi="Wingdings" w:hint="default"/>
      </w:rPr>
    </w:lvl>
    <w:lvl w:ilvl="6" w:tplc="F5C2ABF4">
      <w:start w:val="1"/>
      <w:numFmt w:val="bullet"/>
      <w:lvlText w:val=""/>
      <w:lvlJc w:val="left"/>
      <w:pPr>
        <w:ind w:left="5040" w:hanging="360"/>
      </w:pPr>
      <w:rPr>
        <w:rFonts w:ascii="Symbol" w:hAnsi="Symbol" w:hint="default"/>
      </w:rPr>
    </w:lvl>
    <w:lvl w:ilvl="7" w:tplc="43B29150">
      <w:start w:val="1"/>
      <w:numFmt w:val="bullet"/>
      <w:lvlText w:val="o"/>
      <w:lvlJc w:val="left"/>
      <w:pPr>
        <w:ind w:left="5760" w:hanging="360"/>
      </w:pPr>
      <w:rPr>
        <w:rFonts w:ascii="Courier New" w:hAnsi="Courier New" w:hint="default"/>
      </w:rPr>
    </w:lvl>
    <w:lvl w:ilvl="8" w:tplc="45B6D616">
      <w:start w:val="1"/>
      <w:numFmt w:val="bullet"/>
      <w:lvlText w:val=""/>
      <w:lvlJc w:val="left"/>
      <w:pPr>
        <w:ind w:left="6480" w:hanging="360"/>
      </w:pPr>
      <w:rPr>
        <w:rFonts w:ascii="Wingdings" w:hAnsi="Wingdings" w:hint="default"/>
      </w:rPr>
    </w:lvl>
  </w:abstractNum>
  <w:abstractNum w:abstractNumId="2" w15:restartNumberingAfterBreak="0">
    <w:nsid w:val="0B507B2F"/>
    <w:multiLevelType w:val="hybridMultilevel"/>
    <w:tmpl w:val="7AA0AFB2"/>
    <w:lvl w:ilvl="0" w:tplc="B48A977A">
      <w:start w:val="1"/>
      <w:numFmt w:val="bullet"/>
      <w:lvlText w:val="·"/>
      <w:lvlJc w:val="left"/>
      <w:pPr>
        <w:ind w:left="720" w:hanging="360"/>
      </w:pPr>
      <w:rPr>
        <w:rFonts w:ascii="Symbol" w:hAnsi="Symbol" w:hint="default"/>
      </w:rPr>
    </w:lvl>
    <w:lvl w:ilvl="1" w:tplc="8FB82EB4">
      <w:start w:val="1"/>
      <w:numFmt w:val="bullet"/>
      <w:lvlText w:val="o"/>
      <w:lvlJc w:val="left"/>
      <w:pPr>
        <w:ind w:left="1440" w:hanging="360"/>
      </w:pPr>
      <w:rPr>
        <w:rFonts w:ascii="Courier New" w:hAnsi="Courier New" w:hint="default"/>
      </w:rPr>
    </w:lvl>
    <w:lvl w:ilvl="2" w:tplc="01684C88">
      <w:start w:val="1"/>
      <w:numFmt w:val="bullet"/>
      <w:lvlText w:val=""/>
      <w:lvlJc w:val="left"/>
      <w:pPr>
        <w:ind w:left="2160" w:hanging="360"/>
      </w:pPr>
      <w:rPr>
        <w:rFonts w:ascii="Wingdings" w:hAnsi="Wingdings" w:hint="default"/>
      </w:rPr>
    </w:lvl>
    <w:lvl w:ilvl="3" w:tplc="5FF844B4">
      <w:start w:val="1"/>
      <w:numFmt w:val="bullet"/>
      <w:lvlText w:val=""/>
      <w:lvlJc w:val="left"/>
      <w:pPr>
        <w:ind w:left="2880" w:hanging="360"/>
      </w:pPr>
      <w:rPr>
        <w:rFonts w:ascii="Symbol" w:hAnsi="Symbol" w:hint="default"/>
      </w:rPr>
    </w:lvl>
    <w:lvl w:ilvl="4" w:tplc="FC6A0B92">
      <w:start w:val="1"/>
      <w:numFmt w:val="bullet"/>
      <w:lvlText w:val="o"/>
      <w:lvlJc w:val="left"/>
      <w:pPr>
        <w:ind w:left="3600" w:hanging="360"/>
      </w:pPr>
      <w:rPr>
        <w:rFonts w:ascii="Courier New" w:hAnsi="Courier New" w:hint="default"/>
      </w:rPr>
    </w:lvl>
    <w:lvl w:ilvl="5" w:tplc="4A9E23AE">
      <w:start w:val="1"/>
      <w:numFmt w:val="bullet"/>
      <w:lvlText w:val=""/>
      <w:lvlJc w:val="left"/>
      <w:pPr>
        <w:ind w:left="4320" w:hanging="360"/>
      </w:pPr>
      <w:rPr>
        <w:rFonts w:ascii="Wingdings" w:hAnsi="Wingdings" w:hint="default"/>
      </w:rPr>
    </w:lvl>
    <w:lvl w:ilvl="6" w:tplc="4BC6542E">
      <w:start w:val="1"/>
      <w:numFmt w:val="bullet"/>
      <w:lvlText w:val=""/>
      <w:lvlJc w:val="left"/>
      <w:pPr>
        <w:ind w:left="5040" w:hanging="360"/>
      </w:pPr>
      <w:rPr>
        <w:rFonts w:ascii="Symbol" w:hAnsi="Symbol" w:hint="default"/>
      </w:rPr>
    </w:lvl>
    <w:lvl w:ilvl="7" w:tplc="DDFA671E">
      <w:start w:val="1"/>
      <w:numFmt w:val="bullet"/>
      <w:lvlText w:val="o"/>
      <w:lvlJc w:val="left"/>
      <w:pPr>
        <w:ind w:left="5760" w:hanging="360"/>
      </w:pPr>
      <w:rPr>
        <w:rFonts w:ascii="Courier New" w:hAnsi="Courier New" w:hint="default"/>
      </w:rPr>
    </w:lvl>
    <w:lvl w:ilvl="8" w:tplc="649AFDDC">
      <w:start w:val="1"/>
      <w:numFmt w:val="bullet"/>
      <w:lvlText w:val=""/>
      <w:lvlJc w:val="left"/>
      <w:pPr>
        <w:ind w:left="6480" w:hanging="360"/>
      </w:pPr>
      <w:rPr>
        <w:rFonts w:ascii="Wingdings" w:hAnsi="Wingdings" w:hint="default"/>
      </w:rPr>
    </w:lvl>
  </w:abstractNum>
  <w:abstractNum w:abstractNumId="3" w15:restartNumberingAfterBreak="0">
    <w:nsid w:val="0C2D3954"/>
    <w:multiLevelType w:val="hybridMultilevel"/>
    <w:tmpl w:val="39A8594A"/>
    <w:lvl w:ilvl="0" w:tplc="F89C042C">
      <w:start w:val="1"/>
      <w:numFmt w:val="bullet"/>
      <w:lvlText w:val="·"/>
      <w:lvlJc w:val="left"/>
      <w:pPr>
        <w:ind w:left="720" w:hanging="360"/>
      </w:pPr>
      <w:rPr>
        <w:rFonts w:ascii="Symbol" w:hAnsi="Symbol" w:hint="default"/>
      </w:rPr>
    </w:lvl>
    <w:lvl w:ilvl="1" w:tplc="7A241356">
      <w:start w:val="1"/>
      <w:numFmt w:val="bullet"/>
      <w:lvlText w:val="o"/>
      <w:lvlJc w:val="left"/>
      <w:pPr>
        <w:ind w:left="1440" w:hanging="360"/>
      </w:pPr>
      <w:rPr>
        <w:rFonts w:ascii="Courier New" w:hAnsi="Courier New" w:hint="default"/>
      </w:rPr>
    </w:lvl>
    <w:lvl w:ilvl="2" w:tplc="129C5312">
      <w:start w:val="1"/>
      <w:numFmt w:val="bullet"/>
      <w:lvlText w:val=""/>
      <w:lvlJc w:val="left"/>
      <w:pPr>
        <w:ind w:left="2160" w:hanging="360"/>
      </w:pPr>
      <w:rPr>
        <w:rFonts w:ascii="Wingdings" w:hAnsi="Wingdings" w:hint="default"/>
      </w:rPr>
    </w:lvl>
    <w:lvl w:ilvl="3" w:tplc="5AC49154">
      <w:start w:val="1"/>
      <w:numFmt w:val="bullet"/>
      <w:lvlText w:val=""/>
      <w:lvlJc w:val="left"/>
      <w:pPr>
        <w:ind w:left="2880" w:hanging="360"/>
      </w:pPr>
      <w:rPr>
        <w:rFonts w:ascii="Symbol" w:hAnsi="Symbol" w:hint="default"/>
      </w:rPr>
    </w:lvl>
    <w:lvl w:ilvl="4" w:tplc="E5242384">
      <w:start w:val="1"/>
      <w:numFmt w:val="bullet"/>
      <w:lvlText w:val="o"/>
      <w:lvlJc w:val="left"/>
      <w:pPr>
        <w:ind w:left="3600" w:hanging="360"/>
      </w:pPr>
      <w:rPr>
        <w:rFonts w:ascii="Courier New" w:hAnsi="Courier New" w:hint="default"/>
      </w:rPr>
    </w:lvl>
    <w:lvl w:ilvl="5" w:tplc="C088A0A2">
      <w:start w:val="1"/>
      <w:numFmt w:val="bullet"/>
      <w:lvlText w:val=""/>
      <w:lvlJc w:val="left"/>
      <w:pPr>
        <w:ind w:left="4320" w:hanging="360"/>
      </w:pPr>
      <w:rPr>
        <w:rFonts w:ascii="Wingdings" w:hAnsi="Wingdings" w:hint="default"/>
      </w:rPr>
    </w:lvl>
    <w:lvl w:ilvl="6" w:tplc="0E8C6310">
      <w:start w:val="1"/>
      <w:numFmt w:val="bullet"/>
      <w:lvlText w:val=""/>
      <w:lvlJc w:val="left"/>
      <w:pPr>
        <w:ind w:left="5040" w:hanging="360"/>
      </w:pPr>
      <w:rPr>
        <w:rFonts w:ascii="Symbol" w:hAnsi="Symbol" w:hint="default"/>
      </w:rPr>
    </w:lvl>
    <w:lvl w:ilvl="7" w:tplc="CD1E8FAE">
      <w:start w:val="1"/>
      <w:numFmt w:val="bullet"/>
      <w:lvlText w:val="o"/>
      <w:lvlJc w:val="left"/>
      <w:pPr>
        <w:ind w:left="5760" w:hanging="360"/>
      </w:pPr>
      <w:rPr>
        <w:rFonts w:ascii="Courier New" w:hAnsi="Courier New" w:hint="default"/>
      </w:rPr>
    </w:lvl>
    <w:lvl w:ilvl="8" w:tplc="9C3A033C">
      <w:start w:val="1"/>
      <w:numFmt w:val="bullet"/>
      <w:lvlText w:val=""/>
      <w:lvlJc w:val="left"/>
      <w:pPr>
        <w:ind w:left="6480" w:hanging="360"/>
      </w:pPr>
      <w:rPr>
        <w:rFonts w:ascii="Wingdings" w:hAnsi="Wingdings" w:hint="default"/>
      </w:rPr>
    </w:lvl>
  </w:abstractNum>
  <w:abstractNum w:abstractNumId="4" w15:restartNumberingAfterBreak="0">
    <w:nsid w:val="13EBB1A9"/>
    <w:multiLevelType w:val="hybridMultilevel"/>
    <w:tmpl w:val="15D01F28"/>
    <w:lvl w:ilvl="0" w:tplc="9D3EEE42">
      <w:start w:val="1"/>
      <w:numFmt w:val="bullet"/>
      <w:lvlText w:val="·"/>
      <w:lvlJc w:val="left"/>
      <w:pPr>
        <w:ind w:left="720" w:hanging="360"/>
      </w:pPr>
      <w:rPr>
        <w:rFonts w:ascii="Symbol" w:hAnsi="Symbol" w:hint="default"/>
      </w:rPr>
    </w:lvl>
    <w:lvl w:ilvl="1" w:tplc="F2765D32">
      <w:start w:val="1"/>
      <w:numFmt w:val="bullet"/>
      <w:lvlText w:val="o"/>
      <w:lvlJc w:val="left"/>
      <w:pPr>
        <w:ind w:left="1440" w:hanging="360"/>
      </w:pPr>
      <w:rPr>
        <w:rFonts w:ascii="Courier New" w:hAnsi="Courier New" w:hint="default"/>
      </w:rPr>
    </w:lvl>
    <w:lvl w:ilvl="2" w:tplc="A9C0C9C4">
      <w:start w:val="1"/>
      <w:numFmt w:val="bullet"/>
      <w:lvlText w:val=""/>
      <w:lvlJc w:val="left"/>
      <w:pPr>
        <w:ind w:left="2160" w:hanging="360"/>
      </w:pPr>
      <w:rPr>
        <w:rFonts w:ascii="Wingdings" w:hAnsi="Wingdings" w:hint="default"/>
      </w:rPr>
    </w:lvl>
    <w:lvl w:ilvl="3" w:tplc="086C69B0">
      <w:start w:val="1"/>
      <w:numFmt w:val="bullet"/>
      <w:lvlText w:val=""/>
      <w:lvlJc w:val="left"/>
      <w:pPr>
        <w:ind w:left="2880" w:hanging="360"/>
      </w:pPr>
      <w:rPr>
        <w:rFonts w:ascii="Symbol" w:hAnsi="Symbol" w:hint="default"/>
      </w:rPr>
    </w:lvl>
    <w:lvl w:ilvl="4" w:tplc="FA0435EE">
      <w:start w:val="1"/>
      <w:numFmt w:val="bullet"/>
      <w:lvlText w:val="o"/>
      <w:lvlJc w:val="left"/>
      <w:pPr>
        <w:ind w:left="3600" w:hanging="360"/>
      </w:pPr>
      <w:rPr>
        <w:rFonts w:ascii="Courier New" w:hAnsi="Courier New" w:hint="default"/>
      </w:rPr>
    </w:lvl>
    <w:lvl w:ilvl="5" w:tplc="49FA69A2">
      <w:start w:val="1"/>
      <w:numFmt w:val="bullet"/>
      <w:lvlText w:val=""/>
      <w:lvlJc w:val="left"/>
      <w:pPr>
        <w:ind w:left="4320" w:hanging="360"/>
      </w:pPr>
      <w:rPr>
        <w:rFonts w:ascii="Wingdings" w:hAnsi="Wingdings" w:hint="default"/>
      </w:rPr>
    </w:lvl>
    <w:lvl w:ilvl="6" w:tplc="DE3A17FA">
      <w:start w:val="1"/>
      <w:numFmt w:val="bullet"/>
      <w:lvlText w:val=""/>
      <w:lvlJc w:val="left"/>
      <w:pPr>
        <w:ind w:left="5040" w:hanging="360"/>
      </w:pPr>
      <w:rPr>
        <w:rFonts w:ascii="Symbol" w:hAnsi="Symbol" w:hint="default"/>
      </w:rPr>
    </w:lvl>
    <w:lvl w:ilvl="7" w:tplc="163A2AC6">
      <w:start w:val="1"/>
      <w:numFmt w:val="bullet"/>
      <w:lvlText w:val="o"/>
      <w:lvlJc w:val="left"/>
      <w:pPr>
        <w:ind w:left="5760" w:hanging="360"/>
      </w:pPr>
      <w:rPr>
        <w:rFonts w:ascii="Courier New" w:hAnsi="Courier New" w:hint="default"/>
      </w:rPr>
    </w:lvl>
    <w:lvl w:ilvl="8" w:tplc="37308258">
      <w:start w:val="1"/>
      <w:numFmt w:val="bullet"/>
      <w:lvlText w:val=""/>
      <w:lvlJc w:val="left"/>
      <w:pPr>
        <w:ind w:left="6480" w:hanging="360"/>
      </w:pPr>
      <w:rPr>
        <w:rFonts w:ascii="Wingdings" w:hAnsi="Wingdings" w:hint="default"/>
      </w:rPr>
    </w:lvl>
  </w:abstractNum>
  <w:abstractNum w:abstractNumId="5" w15:restartNumberingAfterBreak="0">
    <w:nsid w:val="22DEC318"/>
    <w:multiLevelType w:val="hybridMultilevel"/>
    <w:tmpl w:val="7E90FB46"/>
    <w:lvl w:ilvl="0" w:tplc="31ECB53E">
      <w:start w:val="1"/>
      <w:numFmt w:val="bullet"/>
      <w:lvlText w:val="·"/>
      <w:lvlJc w:val="left"/>
      <w:pPr>
        <w:ind w:left="720" w:hanging="360"/>
      </w:pPr>
      <w:rPr>
        <w:rFonts w:ascii="Symbol" w:hAnsi="Symbol" w:hint="default"/>
      </w:rPr>
    </w:lvl>
    <w:lvl w:ilvl="1" w:tplc="903A928E">
      <w:start w:val="1"/>
      <w:numFmt w:val="bullet"/>
      <w:lvlText w:val="o"/>
      <w:lvlJc w:val="left"/>
      <w:pPr>
        <w:ind w:left="1440" w:hanging="360"/>
      </w:pPr>
      <w:rPr>
        <w:rFonts w:ascii="Courier New" w:hAnsi="Courier New" w:hint="default"/>
      </w:rPr>
    </w:lvl>
    <w:lvl w:ilvl="2" w:tplc="D00ACD5C">
      <w:start w:val="1"/>
      <w:numFmt w:val="bullet"/>
      <w:lvlText w:val=""/>
      <w:lvlJc w:val="left"/>
      <w:pPr>
        <w:ind w:left="2160" w:hanging="360"/>
      </w:pPr>
      <w:rPr>
        <w:rFonts w:ascii="Wingdings" w:hAnsi="Wingdings" w:hint="default"/>
      </w:rPr>
    </w:lvl>
    <w:lvl w:ilvl="3" w:tplc="EB26A73A">
      <w:start w:val="1"/>
      <w:numFmt w:val="bullet"/>
      <w:lvlText w:val=""/>
      <w:lvlJc w:val="left"/>
      <w:pPr>
        <w:ind w:left="2880" w:hanging="360"/>
      </w:pPr>
      <w:rPr>
        <w:rFonts w:ascii="Symbol" w:hAnsi="Symbol" w:hint="default"/>
      </w:rPr>
    </w:lvl>
    <w:lvl w:ilvl="4" w:tplc="CD109A8E">
      <w:start w:val="1"/>
      <w:numFmt w:val="bullet"/>
      <w:lvlText w:val="o"/>
      <w:lvlJc w:val="left"/>
      <w:pPr>
        <w:ind w:left="3600" w:hanging="360"/>
      </w:pPr>
      <w:rPr>
        <w:rFonts w:ascii="Courier New" w:hAnsi="Courier New" w:hint="default"/>
      </w:rPr>
    </w:lvl>
    <w:lvl w:ilvl="5" w:tplc="AD5AC364">
      <w:start w:val="1"/>
      <w:numFmt w:val="bullet"/>
      <w:lvlText w:val=""/>
      <w:lvlJc w:val="left"/>
      <w:pPr>
        <w:ind w:left="4320" w:hanging="360"/>
      </w:pPr>
      <w:rPr>
        <w:rFonts w:ascii="Wingdings" w:hAnsi="Wingdings" w:hint="default"/>
      </w:rPr>
    </w:lvl>
    <w:lvl w:ilvl="6" w:tplc="82BA8F14">
      <w:start w:val="1"/>
      <w:numFmt w:val="bullet"/>
      <w:lvlText w:val=""/>
      <w:lvlJc w:val="left"/>
      <w:pPr>
        <w:ind w:left="5040" w:hanging="360"/>
      </w:pPr>
      <w:rPr>
        <w:rFonts w:ascii="Symbol" w:hAnsi="Symbol" w:hint="default"/>
      </w:rPr>
    </w:lvl>
    <w:lvl w:ilvl="7" w:tplc="58F082AA">
      <w:start w:val="1"/>
      <w:numFmt w:val="bullet"/>
      <w:lvlText w:val="o"/>
      <w:lvlJc w:val="left"/>
      <w:pPr>
        <w:ind w:left="5760" w:hanging="360"/>
      </w:pPr>
      <w:rPr>
        <w:rFonts w:ascii="Courier New" w:hAnsi="Courier New" w:hint="default"/>
      </w:rPr>
    </w:lvl>
    <w:lvl w:ilvl="8" w:tplc="36885580">
      <w:start w:val="1"/>
      <w:numFmt w:val="bullet"/>
      <w:lvlText w:val=""/>
      <w:lvlJc w:val="left"/>
      <w:pPr>
        <w:ind w:left="6480" w:hanging="360"/>
      </w:pPr>
      <w:rPr>
        <w:rFonts w:ascii="Wingdings" w:hAnsi="Wingdings" w:hint="default"/>
      </w:rPr>
    </w:lvl>
  </w:abstractNum>
  <w:abstractNum w:abstractNumId="6" w15:restartNumberingAfterBreak="0">
    <w:nsid w:val="233F25FD"/>
    <w:multiLevelType w:val="hybridMultilevel"/>
    <w:tmpl w:val="906AA874"/>
    <w:lvl w:ilvl="0" w:tplc="F3686226">
      <w:start w:val="1"/>
      <w:numFmt w:val="bullet"/>
      <w:lvlText w:val="·"/>
      <w:lvlJc w:val="left"/>
      <w:pPr>
        <w:ind w:left="720" w:hanging="360"/>
      </w:pPr>
      <w:rPr>
        <w:rFonts w:ascii="Symbol" w:hAnsi="Symbol" w:hint="default"/>
      </w:rPr>
    </w:lvl>
    <w:lvl w:ilvl="1" w:tplc="C3D8BC94">
      <w:start w:val="1"/>
      <w:numFmt w:val="bullet"/>
      <w:lvlText w:val="o"/>
      <w:lvlJc w:val="left"/>
      <w:pPr>
        <w:ind w:left="1440" w:hanging="360"/>
      </w:pPr>
      <w:rPr>
        <w:rFonts w:ascii="Courier New" w:hAnsi="Courier New" w:hint="default"/>
      </w:rPr>
    </w:lvl>
    <w:lvl w:ilvl="2" w:tplc="1A8022D4">
      <w:start w:val="1"/>
      <w:numFmt w:val="bullet"/>
      <w:lvlText w:val=""/>
      <w:lvlJc w:val="left"/>
      <w:pPr>
        <w:ind w:left="2160" w:hanging="360"/>
      </w:pPr>
      <w:rPr>
        <w:rFonts w:ascii="Wingdings" w:hAnsi="Wingdings" w:hint="default"/>
      </w:rPr>
    </w:lvl>
    <w:lvl w:ilvl="3" w:tplc="7E64208E">
      <w:start w:val="1"/>
      <w:numFmt w:val="bullet"/>
      <w:lvlText w:val=""/>
      <w:lvlJc w:val="left"/>
      <w:pPr>
        <w:ind w:left="2880" w:hanging="360"/>
      </w:pPr>
      <w:rPr>
        <w:rFonts w:ascii="Symbol" w:hAnsi="Symbol" w:hint="default"/>
      </w:rPr>
    </w:lvl>
    <w:lvl w:ilvl="4" w:tplc="594AD68A">
      <w:start w:val="1"/>
      <w:numFmt w:val="bullet"/>
      <w:lvlText w:val="o"/>
      <w:lvlJc w:val="left"/>
      <w:pPr>
        <w:ind w:left="3600" w:hanging="360"/>
      </w:pPr>
      <w:rPr>
        <w:rFonts w:ascii="Courier New" w:hAnsi="Courier New" w:hint="default"/>
      </w:rPr>
    </w:lvl>
    <w:lvl w:ilvl="5" w:tplc="F3B8A07E">
      <w:start w:val="1"/>
      <w:numFmt w:val="bullet"/>
      <w:lvlText w:val=""/>
      <w:lvlJc w:val="left"/>
      <w:pPr>
        <w:ind w:left="4320" w:hanging="360"/>
      </w:pPr>
      <w:rPr>
        <w:rFonts w:ascii="Wingdings" w:hAnsi="Wingdings" w:hint="default"/>
      </w:rPr>
    </w:lvl>
    <w:lvl w:ilvl="6" w:tplc="9642C7FE">
      <w:start w:val="1"/>
      <w:numFmt w:val="bullet"/>
      <w:lvlText w:val=""/>
      <w:lvlJc w:val="left"/>
      <w:pPr>
        <w:ind w:left="5040" w:hanging="360"/>
      </w:pPr>
      <w:rPr>
        <w:rFonts w:ascii="Symbol" w:hAnsi="Symbol" w:hint="default"/>
      </w:rPr>
    </w:lvl>
    <w:lvl w:ilvl="7" w:tplc="CDA25DC0">
      <w:start w:val="1"/>
      <w:numFmt w:val="bullet"/>
      <w:lvlText w:val="o"/>
      <w:lvlJc w:val="left"/>
      <w:pPr>
        <w:ind w:left="5760" w:hanging="360"/>
      </w:pPr>
      <w:rPr>
        <w:rFonts w:ascii="Courier New" w:hAnsi="Courier New" w:hint="default"/>
      </w:rPr>
    </w:lvl>
    <w:lvl w:ilvl="8" w:tplc="E586FC96">
      <w:start w:val="1"/>
      <w:numFmt w:val="bullet"/>
      <w:lvlText w:val=""/>
      <w:lvlJc w:val="left"/>
      <w:pPr>
        <w:ind w:left="6480" w:hanging="360"/>
      </w:pPr>
      <w:rPr>
        <w:rFonts w:ascii="Wingdings" w:hAnsi="Wingdings" w:hint="default"/>
      </w:rPr>
    </w:lvl>
  </w:abstractNum>
  <w:abstractNum w:abstractNumId="7" w15:restartNumberingAfterBreak="0">
    <w:nsid w:val="24CD770C"/>
    <w:multiLevelType w:val="hybridMultilevel"/>
    <w:tmpl w:val="3C3EA9CC"/>
    <w:lvl w:ilvl="0" w:tplc="9784091A">
      <w:start w:val="1"/>
      <w:numFmt w:val="bullet"/>
      <w:lvlText w:val="·"/>
      <w:lvlJc w:val="left"/>
      <w:pPr>
        <w:ind w:left="720" w:hanging="360"/>
      </w:pPr>
      <w:rPr>
        <w:rFonts w:ascii="Symbol" w:hAnsi="Symbol" w:hint="default"/>
      </w:rPr>
    </w:lvl>
    <w:lvl w:ilvl="1" w:tplc="9376967A">
      <w:start w:val="1"/>
      <w:numFmt w:val="bullet"/>
      <w:lvlText w:val="o"/>
      <w:lvlJc w:val="left"/>
      <w:pPr>
        <w:ind w:left="1440" w:hanging="360"/>
      </w:pPr>
      <w:rPr>
        <w:rFonts w:ascii="Courier New" w:hAnsi="Courier New" w:hint="default"/>
      </w:rPr>
    </w:lvl>
    <w:lvl w:ilvl="2" w:tplc="52BEC432">
      <w:start w:val="1"/>
      <w:numFmt w:val="bullet"/>
      <w:lvlText w:val=""/>
      <w:lvlJc w:val="left"/>
      <w:pPr>
        <w:ind w:left="2160" w:hanging="360"/>
      </w:pPr>
      <w:rPr>
        <w:rFonts w:ascii="Wingdings" w:hAnsi="Wingdings" w:hint="default"/>
      </w:rPr>
    </w:lvl>
    <w:lvl w:ilvl="3" w:tplc="66FC31B4">
      <w:start w:val="1"/>
      <w:numFmt w:val="bullet"/>
      <w:lvlText w:val=""/>
      <w:lvlJc w:val="left"/>
      <w:pPr>
        <w:ind w:left="2880" w:hanging="360"/>
      </w:pPr>
      <w:rPr>
        <w:rFonts w:ascii="Symbol" w:hAnsi="Symbol" w:hint="default"/>
      </w:rPr>
    </w:lvl>
    <w:lvl w:ilvl="4" w:tplc="4AF4CA7E">
      <w:start w:val="1"/>
      <w:numFmt w:val="bullet"/>
      <w:lvlText w:val="o"/>
      <w:lvlJc w:val="left"/>
      <w:pPr>
        <w:ind w:left="3600" w:hanging="360"/>
      </w:pPr>
      <w:rPr>
        <w:rFonts w:ascii="Courier New" w:hAnsi="Courier New" w:hint="default"/>
      </w:rPr>
    </w:lvl>
    <w:lvl w:ilvl="5" w:tplc="E7C62A4E">
      <w:start w:val="1"/>
      <w:numFmt w:val="bullet"/>
      <w:lvlText w:val=""/>
      <w:lvlJc w:val="left"/>
      <w:pPr>
        <w:ind w:left="4320" w:hanging="360"/>
      </w:pPr>
      <w:rPr>
        <w:rFonts w:ascii="Wingdings" w:hAnsi="Wingdings" w:hint="default"/>
      </w:rPr>
    </w:lvl>
    <w:lvl w:ilvl="6" w:tplc="4A143030">
      <w:start w:val="1"/>
      <w:numFmt w:val="bullet"/>
      <w:lvlText w:val=""/>
      <w:lvlJc w:val="left"/>
      <w:pPr>
        <w:ind w:left="5040" w:hanging="360"/>
      </w:pPr>
      <w:rPr>
        <w:rFonts w:ascii="Symbol" w:hAnsi="Symbol" w:hint="default"/>
      </w:rPr>
    </w:lvl>
    <w:lvl w:ilvl="7" w:tplc="1E04C23C">
      <w:start w:val="1"/>
      <w:numFmt w:val="bullet"/>
      <w:lvlText w:val="o"/>
      <w:lvlJc w:val="left"/>
      <w:pPr>
        <w:ind w:left="5760" w:hanging="360"/>
      </w:pPr>
      <w:rPr>
        <w:rFonts w:ascii="Courier New" w:hAnsi="Courier New" w:hint="default"/>
      </w:rPr>
    </w:lvl>
    <w:lvl w:ilvl="8" w:tplc="F0EE6BD0">
      <w:start w:val="1"/>
      <w:numFmt w:val="bullet"/>
      <w:lvlText w:val=""/>
      <w:lvlJc w:val="left"/>
      <w:pPr>
        <w:ind w:left="6480" w:hanging="360"/>
      </w:pPr>
      <w:rPr>
        <w:rFonts w:ascii="Wingdings" w:hAnsi="Wingdings" w:hint="default"/>
      </w:rPr>
    </w:lvl>
  </w:abstractNum>
  <w:abstractNum w:abstractNumId="8" w15:restartNumberingAfterBreak="0">
    <w:nsid w:val="3451B496"/>
    <w:multiLevelType w:val="hybridMultilevel"/>
    <w:tmpl w:val="A156D106"/>
    <w:lvl w:ilvl="0" w:tplc="9422754C">
      <w:start w:val="1"/>
      <w:numFmt w:val="bullet"/>
      <w:lvlText w:val="·"/>
      <w:lvlJc w:val="left"/>
      <w:pPr>
        <w:ind w:left="720" w:hanging="360"/>
      </w:pPr>
      <w:rPr>
        <w:rFonts w:ascii="Symbol" w:hAnsi="Symbol" w:hint="default"/>
      </w:rPr>
    </w:lvl>
    <w:lvl w:ilvl="1" w:tplc="4C8AB5DE">
      <w:start w:val="1"/>
      <w:numFmt w:val="bullet"/>
      <w:lvlText w:val="o"/>
      <w:lvlJc w:val="left"/>
      <w:pPr>
        <w:ind w:left="1440" w:hanging="360"/>
      </w:pPr>
      <w:rPr>
        <w:rFonts w:ascii="Courier New" w:hAnsi="Courier New" w:hint="default"/>
      </w:rPr>
    </w:lvl>
    <w:lvl w:ilvl="2" w:tplc="92AE9C26">
      <w:start w:val="1"/>
      <w:numFmt w:val="bullet"/>
      <w:lvlText w:val=""/>
      <w:lvlJc w:val="left"/>
      <w:pPr>
        <w:ind w:left="2160" w:hanging="360"/>
      </w:pPr>
      <w:rPr>
        <w:rFonts w:ascii="Wingdings" w:hAnsi="Wingdings" w:hint="default"/>
      </w:rPr>
    </w:lvl>
    <w:lvl w:ilvl="3" w:tplc="C9901868">
      <w:start w:val="1"/>
      <w:numFmt w:val="bullet"/>
      <w:lvlText w:val=""/>
      <w:lvlJc w:val="left"/>
      <w:pPr>
        <w:ind w:left="2880" w:hanging="360"/>
      </w:pPr>
      <w:rPr>
        <w:rFonts w:ascii="Symbol" w:hAnsi="Symbol" w:hint="default"/>
      </w:rPr>
    </w:lvl>
    <w:lvl w:ilvl="4" w:tplc="A72AA6B4">
      <w:start w:val="1"/>
      <w:numFmt w:val="bullet"/>
      <w:lvlText w:val="o"/>
      <w:lvlJc w:val="left"/>
      <w:pPr>
        <w:ind w:left="3600" w:hanging="360"/>
      </w:pPr>
      <w:rPr>
        <w:rFonts w:ascii="Courier New" w:hAnsi="Courier New" w:hint="default"/>
      </w:rPr>
    </w:lvl>
    <w:lvl w:ilvl="5" w:tplc="FB5C8A2C">
      <w:start w:val="1"/>
      <w:numFmt w:val="bullet"/>
      <w:lvlText w:val=""/>
      <w:lvlJc w:val="left"/>
      <w:pPr>
        <w:ind w:left="4320" w:hanging="360"/>
      </w:pPr>
      <w:rPr>
        <w:rFonts w:ascii="Wingdings" w:hAnsi="Wingdings" w:hint="default"/>
      </w:rPr>
    </w:lvl>
    <w:lvl w:ilvl="6" w:tplc="498045B6">
      <w:start w:val="1"/>
      <w:numFmt w:val="bullet"/>
      <w:lvlText w:val=""/>
      <w:lvlJc w:val="left"/>
      <w:pPr>
        <w:ind w:left="5040" w:hanging="360"/>
      </w:pPr>
      <w:rPr>
        <w:rFonts w:ascii="Symbol" w:hAnsi="Symbol" w:hint="default"/>
      </w:rPr>
    </w:lvl>
    <w:lvl w:ilvl="7" w:tplc="A2448FC8">
      <w:start w:val="1"/>
      <w:numFmt w:val="bullet"/>
      <w:lvlText w:val="o"/>
      <w:lvlJc w:val="left"/>
      <w:pPr>
        <w:ind w:left="5760" w:hanging="360"/>
      </w:pPr>
      <w:rPr>
        <w:rFonts w:ascii="Courier New" w:hAnsi="Courier New" w:hint="default"/>
      </w:rPr>
    </w:lvl>
    <w:lvl w:ilvl="8" w:tplc="95322626">
      <w:start w:val="1"/>
      <w:numFmt w:val="bullet"/>
      <w:lvlText w:val=""/>
      <w:lvlJc w:val="left"/>
      <w:pPr>
        <w:ind w:left="6480" w:hanging="360"/>
      </w:pPr>
      <w:rPr>
        <w:rFonts w:ascii="Wingdings" w:hAnsi="Wingdings" w:hint="default"/>
      </w:rPr>
    </w:lvl>
  </w:abstractNum>
  <w:abstractNum w:abstractNumId="9" w15:restartNumberingAfterBreak="0">
    <w:nsid w:val="3A409515"/>
    <w:multiLevelType w:val="hybridMultilevel"/>
    <w:tmpl w:val="FFFFFFFF"/>
    <w:lvl w:ilvl="0" w:tplc="0284C978">
      <w:start w:val="1"/>
      <w:numFmt w:val="bullet"/>
      <w:lvlText w:val="-"/>
      <w:lvlJc w:val="left"/>
      <w:pPr>
        <w:ind w:left="720" w:hanging="360"/>
      </w:pPr>
      <w:rPr>
        <w:rFonts w:ascii="Calibri" w:hAnsi="Calibri" w:hint="default"/>
      </w:rPr>
    </w:lvl>
    <w:lvl w:ilvl="1" w:tplc="90CC58D6">
      <w:start w:val="1"/>
      <w:numFmt w:val="bullet"/>
      <w:lvlText w:val="o"/>
      <w:lvlJc w:val="left"/>
      <w:pPr>
        <w:ind w:left="1440" w:hanging="360"/>
      </w:pPr>
      <w:rPr>
        <w:rFonts w:ascii="Courier New" w:hAnsi="Courier New" w:hint="default"/>
      </w:rPr>
    </w:lvl>
    <w:lvl w:ilvl="2" w:tplc="60700A9E">
      <w:start w:val="1"/>
      <w:numFmt w:val="bullet"/>
      <w:lvlText w:val=""/>
      <w:lvlJc w:val="left"/>
      <w:pPr>
        <w:ind w:left="2160" w:hanging="360"/>
      </w:pPr>
      <w:rPr>
        <w:rFonts w:ascii="Wingdings" w:hAnsi="Wingdings" w:hint="default"/>
      </w:rPr>
    </w:lvl>
    <w:lvl w:ilvl="3" w:tplc="D416CA14">
      <w:start w:val="1"/>
      <w:numFmt w:val="bullet"/>
      <w:lvlText w:val=""/>
      <w:lvlJc w:val="left"/>
      <w:pPr>
        <w:ind w:left="2880" w:hanging="360"/>
      </w:pPr>
      <w:rPr>
        <w:rFonts w:ascii="Symbol" w:hAnsi="Symbol" w:hint="default"/>
      </w:rPr>
    </w:lvl>
    <w:lvl w:ilvl="4" w:tplc="FAD437B0">
      <w:start w:val="1"/>
      <w:numFmt w:val="bullet"/>
      <w:lvlText w:val="o"/>
      <w:lvlJc w:val="left"/>
      <w:pPr>
        <w:ind w:left="3600" w:hanging="360"/>
      </w:pPr>
      <w:rPr>
        <w:rFonts w:ascii="Courier New" w:hAnsi="Courier New" w:hint="default"/>
      </w:rPr>
    </w:lvl>
    <w:lvl w:ilvl="5" w:tplc="A984BA20">
      <w:start w:val="1"/>
      <w:numFmt w:val="bullet"/>
      <w:lvlText w:val=""/>
      <w:lvlJc w:val="left"/>
      <w:pPr>
        <w:ind w:left="4320" w:hanging="360"/>
      </w:pPr>
      <w:rPr>
        <w:rFonts w:ascii="Wingdings" w:hAnsi="Wingdings" w:hint="default"/>
      </w:rPr>
    </w:lvl>
    <w:lvl w:ilvl="6" w:tplc="0F4C4580">
      <w:start w:val="1"/>
      <w:numFmt w:val="bullet"/>
      <w:lvlText w:val=""/>
      <w:lvlJc w:val="left"/>
      <w:pPr>
        <w:ind w:left="5040" w:hanging="360"/>
      </w:pPr>
      <w:rPr>
        <w:rFonts w:ascii="Symbol" w:hAnsi="Symbol" w:hint="default"/>
      </w:rPr>
    </w:lvl>
    <w:lvl w:ilvl="7" w:tplc="9D4ABC66">
      <w:start w:val="1"/>
      <w:numFmt w:val="bullet"/>
      <w:lvlText w:val="o"/>
      <w:lvlJc w:val="left"/>
      <w:pPr>
        <w:ind w:left="5760" w:hanging="360"/>
      </w:pPr>
      <w:rPr>
        <w:rFonts w:ascii="Courier New" w:hAnsi="Courier New" w:hint="default"/>
      </w:rPr>
    </w:lvl>
    <w:lvl w:ilvl="8" w:tplc="2B42060E">
      <w:start w:val="1"/>
      <w:numFmt w:val="bullet"/>
      <w:lvlText w:val=""/>
      <w:lvlJc w:val="left"/>
      <w:pPr>
        <w:ind w:left="6480" w:hanging="360"/>
      </w:pPr>
      <w:rPr>
        <w:rFonts w:ascii="Wingdings" w:hAnsi="Wingdings" w:hint="default"/>
      </w:rPr>
    </w:lvl>
  </w:abstractNum>
  <w:abstractNum w:abstractNumId="10" w15:restartNumberingAfterBreak="0">
    <w:nsid w:val="570722AD"/>
    <w:multiLevelType w:val="hybridMultilevel"/>
    <w:tmpl w:val="1A906DEE"/>
    <w:lvl w:ilvl="0" w:tplc="D2687FD0">
      <w:start w:val="1"/>
      <w:numFmt w:val="bullet"/>
      <w:lvlText w:val=""/>
      <w:lvlJc w:val="left"/>
      <w:pPr>
        <w:ind w:left="720" w:hanging="360"/>
      </w:pPr>
      <w:rPr>
        <w:rFonts w:ascii="Symbol" w:hAnsi="Symbol" w:hint="default"/>
      </w:rPr>
    </w:lvl>
    <w:lvl w:ilvl="1" w:tplc="F4C0FB96">
      <w:start w:val="1"/>
      <w:numFmt w:val="bullet"/>
      <w:lvlText w:val="o"/>
      <w:lvlJc w:val="left"/>
      <w:pPr>
        <w:ind w:left="1440" w:hanging="360"/>
      </w:pPr>
      <w:rPr>
        <w:rFonts w:ascii="Courier New" w:hAnsi="Courier New" w:hint="default"/>
      </w:rPr>
    </w:lvl>
    <w:lvl w:ilvl="2" w:tplc="6194D4D4">
      <w:start w:val="1"/>
      <w:numFmt w:val="bullet"/>
      <w:lvlText w:val=""/>
      <w:lvlJc w:val="left"/>
      <w:pPr>
        <w:ind w:left="2160" w:hanging="360"/>
      </w:pPr>
      <w:rPr>
        <w:rFonts w:ascii="Wingdings" w:hAnsi="Wingdings" w:hint="default"/>
      </w:rPr>
    </w:lvl>
    <w:lvl w:ilvl="3" w:tplc="3F1C77A6">
      <w:start w:val="1"/>
      <w:numFmt w:val="bullet"/>
      <w:lvlText w:val=""/>
      <w:lvlJc w:val="left"/>
      <w:pPr>
        <w:ind w:left="2880" w:hanging="360"/>
      </w:pPr>
      <w:rPr>
        <w:rFonts w:ascii="Symbol" w:hAnsi="Symbol" w:hint="default"/>
      </w:rPr>
    </w:lvl>
    <w:lvl w:ilvl="4" w:tplc="805A64EA">
      <w:start w:val="1"/>
      <w:numFmt w:val="bullet"/>
      <w:lvlText w:val="o"/>
      <w:lvlJc w:val="left"/>
      <w:pPr>
        <w:ind w:left="3600" w:hanging="360"/>
      </w:pPr>
      <w:rPr>
        <w:rFonts w:ascii="Courier New" w:hAnsi="Courier New" w:hint="default"/>
      </w:rPr>
    </w:lvl>
    <w:lvl w:ilvl="5" w:tplc="03065AD0">
      <w:start w:val="1"/>
      <w:numFmt w:val="bullet"/>
      <w:lvlText w:val=""/>
      <w:lvlJc w:val="left"/>
      <w:pPr>
        <w:ind w:left="4320" w:hanging="360"/>
      </w:pPr>
      <w:rPr>
        <w:rFonts w:ascii="Wingdings" w:hAnsi="Wingdings" w:hint="default"/>
      </w:rPr>
    </w:lvl>
    <w:lvl w:ilvl="6" w:tplc="3130675A">
      <w:start w:val="1"/>
      <w:numFmt w:val="bullet"/>
      <w:lvlText w:val=""/>
      <w:lvlJc w:val="left"/>
      <w:pPr>
        <w:ind w:left="5040" w:hanging="360"/>
      </w:pPr>
      <w:rPr>
        <w:rFonts w:ascii="Symbol" w:hAnsi="Symbol" w:hint="default"/>
      </w:rPr>
    </w:lvl>
    <w:lvl w:ilvl="7" w:tplc="5F44163A">
      <w:start w:val="1"/>
      <w:numFmt w:val="bullet"/>
      <w:lvlText w:val="o"/>
      <w:lvlJc w:val="left"/>
      <w:pPr>
        <w:ind w:left="5760" w:hanging="360"/>
      </w:pPr>
      <w:rPr>
        <w:rFonts w:ascii="Courier New" w:hAnsi="Courier New" w:hint="default"/>
      </w:rPr>
    </w:lvl>
    <w:lvl w:ilvl="8" w:tplc="087CCFA6">
      <w:start w:val="1"/>
      <w:numFmt w:val="bullet"/>
      <w:lvlText w:val=""/>
      <w:lvlJc w:val="left"/>
      <w:pPr>
        <w:ind w:left="6480" w:hanging="360"/>
      </w:pPr>
      <w:rPr>
        <w:rFonts w:ascii="Wingdings" w:hAnsi="Wingdings" w:hint="default"/>
      </w:rPr>
    </w:lvl>
  </w:abstractNum>
  <w:abstractNum w:abstractNumId="11" w15:restartNumberingAfterBreak="0">
    <w:nsid w:val="589AB3AD"/>
    <w:multiLevelType w:val="hybridMultilevel"/>
    <w:tmpl w:val="5AF007BC"/>
    <w:lvl w:ilvl="0" w:tplc="10107D94">
      <w:start w:val="1"/>
      <w:numFmt w:val="bullet"/>
      <w:lvlText w:val="·"/>
      <w:lvlJc w:val="left"/>
      <w:pPr>
        <w:ind w:left="720" w:hanging="360"/>
      </w:pPr>
      <w:rPr>
        <w:rFonts w:ascii="Symbol" w:hAnsi="Symbol" w:hint="default"/>
      </w:rPr>
    </w:lvl>
    <w:lvl w:ilvl="1" w:tplc="179AF7FC">
      <w:start w:val="1"/>
      <w:numFmt w:val="bullet"/>
      <w:lvlText w:val="o"/>
      <w:lvlJc w:val="left"/>
      <w:pPr>
        <w:ind w:left="1440" w:hanging="360"/>
      </w:pPr>
      <w:rPr>
        <w:rFonts w:ascii="Courier New" w:hAnsi="Courier New" w:hint="default"/>
      </w:rPr>
    </w:lvl>
    <w:lvl w:ilvl="2" w:tplc="3160B3E6">
      <w:start w:val="1"/>
      <w:numFmt w:val="bullet"/>
      <w:lvlText w:val=""/>
      <w:lvlJc w:val="left"/>
      <w:pPr>
        <w:ind w:left="2160" w:hanging="360"/>
      </w:pPr>
      <w:rPr>
        <w:rFonts w:ascii="Wingdings" w:hAnsi="Wingdings" w:hint="default"/>
      </w:rPr>
    </w:lvl>
    <w:lvl w:ilvl="3" w:tplc="F57AD210">
      <w:start w:val="1"/>
      <w:numFmt w:val="bullet"/>
      <w:lvlText w:val=""/>
      <w:lvlJc w:val="left"/>
      <w:pPr>
        <w:ind w:left="2880" w:hanging="360"/>
      </w:pPr>
      <w:rPr>
        <w:rFonts w:ascii="Symbol" w:hAnsi="Symbol" w:hint="default"/>
      </w:rPr>
    </w:lvl>
    <w:lvl w:ilvl="4" w:tplc="6FAA377A">
      <w:start w:val="1"/>
      <w:numFmt w:val="bullet"/>
      <w:lvlText w:val="o"/>
      <w:lvlJc w:val="left"/>
      <w:pPr>
        <w:ind w:left="3600" w:hanging="360"/>
      </w:pPr>
      <w:rPr>
        <w:rFonts w:ascii="Courier New" w:hAnsi="Courier New" w:hint="default"/>
      </w:rPr>
    </w:lvl>
    <w:lvl w:ilvl="5" w:tplc="C0BED33A">
      <w:start w:val="1"/>
      <w:numFmt w:val="bullet"/>
      <w:lvlText w:val=""/>
      <w:lvlJc w:val="left"/>
      <w:pPr>
        <w:ind w:left="4320" w:hanging="360"/>
      </w:pPr>
      <w:rPr>
        <w:rFonts w:ascii="Wingdings" w:hAnsi="Wingdings" w:hint="default"/>
      </w:rPr>
    </w:lvl>
    <w:lvl w:ilvl="6" w:tplc="146612F8">
      <w:start w:val="1"/>
      <w:numFmt w:val="bullet"/>
      <w:lvlText w:val=""/>
      <w:lvlJc w:val="left"/>
      <w:pPr>
        <w:ind w:left="5040" w:hanging="360"/>
      </w:pPr>
      <w:rPr>
        <w:rFonts w:ascii="Symbol" w:hAnsi="Symbol" w:hint="default"/>
      </w:rPr>
    </w:lvl>
    <w:lvl w:ilvl="7" w:tplc="FCBEC564">
      <w:start w:val="1"/>
      <w:numFmt w:val="bullet"/>
      <w:lvlText w:val="o"/>
      <w:lvlJc w:val="left"/>
      <w:pPr>
        <w:ind w:left="5760" w:hanging="360"/>
      </w:pPr>
      <w:rPr>
        <w:rFonts w:ascii="Courier New" w:hAnsi="Courier New" w:hint="default"/>
      </w:rPr>
    </w:lvl>
    <w:lvl w:ilvl="8" w:tplc="35B4970E">
      <w:start w:val="1"/>
      <w:numFmt w:val="bullet"/>
      <w:lvlText w:val=""/>
      <w:lvlJc w:val="left"/>
      <w:pPr>
        <w:ind w:left="6480" w:hanging="360"/>
      </w:pPr>
      <w:rPr>
        <w:rFonts w:ascii="Wingdings" w:hAnsi="Wingdings" w:hint="default"/>
      </w:rPr>
    </w:lvl>
  </w:abstractNum>
  <w:abstractNum w:abstractNumId="12" w15:restartNumberingAfterBreak="0">
    <w:nsid w:val="5F6DF621"/>
    <w:multiLevelType w:val="hybridMultilevel"/>
    <w:tmpl w:val="C8A294A4"/>
    <w:lvl w:ilvl="0" w:tplc="C9B47284">
      <w:start w:val="1"/>
      <w:numFmt w:val="decimal"/>
      <w:lvlText w:val="%1."/>
      <w:lvlJc w:val="left"/>
      <w:pPr>
        <w:ind w:left="720" w:hanging="360"/>
      </w:pPr>
      <w:rPr>
        <w:rFonts w:ascii="Calibri" w:hAnsi="Calibri" w:hint="default"/>
      </w:rPr>
    </w:lvl>
    <w:lvl w:ilvl="1" w:tplc="ACC0EC1E">
      <w:start w:val="1"/>
      <w:numFmt w:val="lowerLetter"/>
      <w:lvlText w:val="%2."/>
      <w:lvlJc w:val="left"/>
      <w:pPr>
        <w:ind w:left="1440" w:hanging="360"/>
      </w:pPr>
    </w:lvl>
    <w:lvl w:ilvl="2" w:tplc="E97A97AA">
      <w:start w:val="1"/>
      <w:numFmt w:val="lowerRoman"/>
      <w:lvlText w:val="%3."/>
      <w:lvlJc w:val="right"/>
      <w:pPr>
        <w:ind w:left="2160" w:hanging="180"/>
      </w:pPr>
    </w:lvl>
    <w:lvl w:ilvl="3" w:tplc="F820923A">
      <w:start w:val="1"/>
      <w:numFmt w:val="decimal"/>
      <w:lvlText w:val="%4."/>
      <w:lvlJc w:val="left"/>
      <w:pPr>
        <w:ind w:left="2880" w:hanging="360"/>
      </w:pPr>
    </w:lvl>
    <w:lvl w:ilvl="4" w:tplc="47FCED98">
      <w:start w:val="1"/>
      <w:numFmt w:val="lowerLetter"/>
      <w:lvlText w:val="%5."/>
      <w:lvlJc w:val="left"/>
      <w:pPr>
        <w:ind w:left="3600" w:hanging="360"/>
      </w:pPr>
    </w:lvl>
    <w:lvl w:ilvl="5" w:tplc="5DCCEC60">
      <w:start w:val="1"/>
      <w:numFmt w:val="lowerRoman"/>
      <w:lvlText w:val="%6."/>
      <w:lvlJc w:val="right"/>
      <w:pPr>
        <w:ind w:left="4320" w:hanging="180"/>
      </w:pPr>
    </w:lvl>
    <w:lvl w:ilvl="6" w:tplc="D5F01A18">
      <w:start w:val="1"/>
      <w:numFmt w:val="decimal"/>
      <w:lvlText w:val="%7."/>
      <w:lvlJc w:val="left"/>
      <w:pPr>
        <w:ind w:left="5040" w:hanging="360"/>
      </w:pPr>
    </w:lvl>
    <w:lvl w:ilvl="7" w:tplc="811EDD38">
      <w:start w:val="1"/>
      <w:numFmt w:val="lowerLetter"/>
      <w:lvlText w:val="%8."/>
      <w:lvlJc w:val="left"/>
      <w:pPr>
        <w:ind w:left="5760" w:hanging="360"/>
      </w:pPr>
    </w:lvl>
    <w:lvl w:ilvl="8" w:tplc="2E920028">
      <w:start w:val="1"/>
      <w:numFmt w:val="lowerRoman"/>
      <w:lvlText w:val="%9."/>
      <w:lvlJc w:val="right"/>
      <w:pPr>
        <w:ind w:left="6480" w:hanging="180"/>
      </w:pPr>
    </w:lvl>
  </w:abstractNum>
  <w:abstractNum w:abstractNumId="13" w15:restartNumberingAfterBreak="0">
    <w:nsid w:val="65E254C8"/>
    <w:multiLevelType w:val="hybridMultilevel"/>
    <w:tmpl w:val="F2E28658"/>
    <w:lvl w:ilvl="0" w:tplc="5792ED96">
      <w:start w:val="1"/>
      <w:numFmt w:val="bullet"/>
      <w:lvlText w:val="·"/>
      <w:lvlJc w:val="left"/>
      <w:pPr>
        <w:ind w:left="720" w:hanging="360"/>
      </w:pPr>
      <w:rPr>
        <w:rFonts w:ascii="Symbol" w:hAnsi="Symbol" w:hint="default"/>
      </w:rPr>
    </w:lvl>
    <w:lvl w:ilvl="1" w:tplc="4A2AC308">
      <w:start w:val="1"/>
      <w:numFmt w:val="bullet"/>
      <w:lvlText w:val="o"/>
      <w:lvlJc w:val="left"/>
      <w:pPr>
        <w:ind w:left="1440" w:hanging="360"/>
      </w:pPr>
      <w:rPr>
        <w:rFonts w:ascii="Courier New" w:hAnsi="Courier New" w:hint="default"/>
      </w:rPr>
    </w:lvl>
    <w:lvl w:ilvl="2" w:tplc="B38A22E0">
      <w:start w:val="1"/>
      <w:numFmt w:val="bullet"/>
      <w:lvlText w:val=""/>
      <w:lvlJc w:val="left"/>
      <w:pPr>
        <w:ind w:left="2160" w:hanging="360"/>
      </w:pPr>
      <w:rPr>
        <w:rFonts w:ascii="Wingdings" w:hAnsi="Wingdings" w:hint="default"/>
      </w:rPr>
    </w:lvl>
    <w:lvl w:ilvl="3" w:tplc="32289440">
      <w:start w:val="1"/>
      <w:numFmt w:val="bullet"/>
      <w:lvlText w:val=""/>
      <w:lvlJc w:val="left"/>
      <w:pPr>
        <w:ind w:left="2880" w:hanging="360"/>
      </w:pPr>
      <w:rPr>
        <w:rFonts w:ascii="Symbol" w:hAnsi="Symbol" w:hint="default"/>
      </w:rPr>
    </w:lvl>
    <w:lvl w:ilvl="4" w:tplc="E07ECA78">
      <w:start w:val="1"/>
      <w:numFmt w:val="bullet"/>
      <w:lvlText w:val="o"/>
      <w:lvlJc w:val="left"/>
      <w:pPr>
        <w:ind w:left="3600" w:hanging="360"/>
      </w:pPr>
      <w:rPr>
        <w:rFonts w:ascii="Courier New" w:hAnsi="Courier New" w:hint="default"/>
      </w:rPr>
    </w:lvl>
    <w:lvl w:ilvl="5" w:tplc="D0DAE582">
      <w:start w:val="1"/>
      <w:numFmt w:val="bullet"/>
      <w:lvlText w:val=""/>
      <w:lvlJc w:val="left"/>
      <w:pPr>
        <w:ind w:left="4320" w:hanging="360"/>
      </w:pPr>
      <w:rPr>
        <w:rFonts w:ascii="Wingdings" w:hAnsi="Wingdings" w:hint="default"/>
      </w:rPr>
    </w:lvl>
    <w:lvl w:ilvl="6" w:tplc="27EE314A">
      <w:start w:val="1"/>
      <w:numFmt w:val="bullet"/>
      <w:lvlText w:val=""/>
      <w:lvlJc w:val="left"/>
      <w:pPr>
        <w:ind w:left="5040" w:hanging="360"/>
      </w:pPr>
      <w:rPr>
        <w:rFonts w:ascii="Symbol" w:hAnsi="Symbol" w:hint="default"/>
      </w:rPr>
    </w:lvl>
    <w:lvl w:ilvl="7" w:tplc="49B64AB2">
      <w:start w:val="1"/>
      <w:numFmt w:val="bullet"/>
      <w:lvlText w:val="o"/>
      <w:lvlJc w:val="left"/>
      <w:pPr>
        <w:ind w:left="5760" w:hanging="360"/>
      </w:pPr>
      <w:rPr>
        <w:rFonts w:ascii="Courier New" w:hAnsi="Courier New" w:hint="default"/>
      </w:rPr>
    </w:lvl>
    <w:lvl w:ilvl="8" w:tplc="FCBA0A9E">
      <w:start w:val="1"/>
      <w:numFmt w:val="bullet"/>
      <w:lvlText w:val=""/>
      <w:lvlJc w:val="left"/>
      <w:pPr>
        <w:ind w:left="6480" w:hanging="360"/>
      </w:pPr>
      <w:rPr>
        <w:rFonts w:ascii="Wingdings" w:hAnsi="Wingdings" w:hint="default"/>
      </w:rPr>
    </w:lvl>
  </w:abstractNum>
  <w:abstractNum w:abstractNumId="14" w15:restartNumberingAfterBreak="0">
    <w:nsid w:val="67512C70"/>
    <w:multiLevelType w:val="hybridMultilevel"/>
    <w:tmpl w:val="2F6CA7AC"/>
    <w:lvl w:ilvl="0" w:tplc="11AC5374">
      <w:start w:val="1"/>
      <w:numFmt w:val="bullet"/>
      <w:lvlText w:val="·"/>
      <w:lvlJc w:val="left"/>
      <w:pPr>
        <w:ind w:left="720" w:hanging="360"/>
      </w:pPr>
      <w:rPr>
        <w:rFonts w:ascii="Symbol" w:hAnsi="Symbol" w:hint="default"/>
      </w:rPr>
    </w:lvl>
    <w:lvl w:ilvl="1" w:tplc="EF9CF326">
      <w:start w:val="1"/>
      <w:numFmt w:val="bullet"/>
      <w:lvlText w:val="o"/>
      <w:lvlJc w:val="left"/>
      <w:pPr>
        <w:ind w:left="1440" w:hanging="360"/>
      </w:pPr>
      <w:rPr>
        <w:rFonts w:ascii="Courier New" w:hAnsi="Courier New" w:hint="default"/>
      </w:rPr>
    </w:lvl>
    <w:lvl w:ilvl="2" w:tplc="BF8CE70A">
      <w:start w:val="1"/>
      <w:numFmt w:val="bullet"/>
      <w:lvlText w:val=""/>
      <w:lvlJc w:val="left"/>
      <w:pPr>
        <w:ind w:left="2160" w:hanging="360"/>
      </w:pPr>
      <w:rPr>
        <w:rFonts w:ascii="Wingdings" w:hAnsi="Wingdings" w:hint="default"/>
      </w:rPr>
    </w:lvl>
    <w:lvl w:ilvl="3" w:tplc="FA400810">
      <w:start w:val="1"/>
      <w:numFmt w:val="bullet"/>
      <w:lvlText w:val=""/>
      <w:lvlJc w:val="left"/>
      <w:pPr>
        <w:ind w:left="2880" w:hanging="360"/>
      </w:pPr>
      <w:rPr>
        <w:rFonts w:ascii="Symbol" w:hAnsi="Symbol" w:hint="default"/>
      </w:rPr>
    </w:lvl>
    <w:lvl w:ilvl="4" w:tplc="A4CA5154">
      <w:start w:val="1"/>
      <w:numFmt w:val="bullet"/>
      <w:lvlText w:val="o"/>
      <w:lvlJc w:val="left"/>
      <w:pPr>
        <w:ind w:left="3600" w:hanging="360"/>
      </w:pPr>
      <w:rPr>
        <w:rFonts w:ascii="Courier New" w:hAnsi="Courier New" w:hint="default"/>
      </w:rPr>
    </w:lvl>
    <w:lvl w:ilvl="5" w:tplc="9154A5D0">
      <w:start w:val="1"/>
      <w:numFmt w:val="bullet"/>
      <w:lvlText w:val=""/>
      <w:lvlJc w:val="left"/>
      <w:pPr>
        <w:ind w:left="4320" w:hanging="360"/>
      </w:pPr>
      <w:rPr>
        <w:rFonts w:ascii="Wingdings" w:hAnsi="Wingdings" w:hint="default"/>
      </w:rPr>
    </w:lvl>
    <w:lvl w:ilvl="6" w:tplc="CEE0FC74">
      <w:start w:val="1"/>
      <w:numFmt w:val="bullet"/>
      <w:lvlText w:val=""/>
      <w:lvlJc w:val="left"/>
      <w:pPr>
        <w:ind w:left="5040" w:hanging="360"/>
      </w:pPr>
      <w:rPr>
        <w:rFonts w:ascii="Symbol" w:hAnsi="Symbol" w:hint="default"/>
      </w:rPr>
    </w:lvl>
    <w:lvl w:ilvl="7" w:tplc="8DDA8888">
      <w:start w:val="1"/>
      <w:numFmt w:val="bullet"/>
      <w:lvlText w:val="o"/>
      <w:lvlJc w:val="left"/>
      <w:pPr>
        <w:ind w:left="5760" w:hanging="360"/>
      </w:pPr>
      <w:rPr>
        <w:rFonts w:ascii="Courier New" w:hAnsi="Courier New" w:hint="default"/>
      </w:rPr>
    </w:lvl>
    <w:lvl w:ilvl="8" w:tplc="6944E714">
      <w:start w:val="1"/>
      <w:numFmt w:val="bullet"/>
      <w:lvlText w:val=""/>
      <w:lvlJc w:val="left"/>
      <w:pPr>
        <w:ind w:left="6480" w:hanging="360"/>
      </w:pPr>
      <w:rPr>
        <w:rFonts w:ascii="Wingdings" w:hAnsi="Wingdings" w:hint="default"/>
      </w:rPr>
    </w:lvl>
  </w:abstractNum>
  <w:abstractNum w:abstractNumId="15" w15:restartNumberingAfterBreak="0">
    <w:nsid w:val="67B3244B"/>
    <w:multiLevelType w:val="hybridMultilevel"/>
    <w:tmpl w:val="5B52B72A"/>
    <w:lvl w:ilvl="0" w:tplc="753C097E">
      <w:start w:val="1"/>
      <w:numFmt w:val="bullet"/>
      <w:lvlText w:val="·"/>
      <w:lvlJc w:val="left"/>
      <w:pPr>
        <w:ind w:left="720" w:hanging="360"/>
      </w:pPr>
      <w:rPr>
        <w:rFonts w:ascii="Symbol" w:hAnsi="Symbol" w:hint="default"/>
      </w:rPr>
    </w:lvl>
    <w:lvl w:ilvl="1" w:tplc="821AB174">
      <w:start w:val="1"/>
      <w:numFmt w:val="bullet"/>
      <w:lvlText w:val="o"/>
      <w:lvlJc w:val="left"/>
      <w:pPr>
        <w:ind w:left="1440" w:hanging="360"/>
      </w:pPr>
      <w:rPr>
        <w:rFonts w:ascii="Courier New" w:hAnsi="Courier New" w:hint="default"/>
      </w:rPr>
    </w:lvl>
    <w:lvl w:ilvl="2" w:tplc="492CA040">
      <w:start w:val="1"/>
      <w:numFmt w:val="bullet"/>
      <w:lvlText w:val=""/>
      <w:lvlJc w:val="left"/>
      <w:pPr>
        <w:ind w:left="2160" w:hanging="360"/>
      </w:pPr>
      <w:rPr>
        <w:rFonts w:ascii="Wingdings" w:hAnsi="Wingdings" w:hint="default"/>
      </w:rPr>
    </w:lvl>
    <w:lvl w:ilvl="3" w:tplc="63F08734">
      <w:start w:val="1"/>
      <w:numFmt w:val="bullet"/>
      <w:lvlText w:val=""/>
      <w:lvlJc w:val="left"/>
      <w:pPr>
        <w:ind w:left="2880" w:hanging="360"/>
      </w:pPr>
      <w:rPr>
        <w:rFonts w:ascii="Symbol" w:hAnsi="Symbol" w:hint="default"/>
      </w:rPr>
    </w:lvl>
    <w:lvl w:ilvl="4" w:tplc="62AA76D8">
      <w:start w:val="1"/>
      <w:numFmt w:val="bullet"/>
      <w:lvlText w:val="o"/>
      <w:lvlJc w:val="left"/>
      <w:pPr>
        <w:ind w:left="3600" w:hanging="360"/>
      </w:pPr>
      <w:rPr>
        <w:rFonts w:ascii="Courier New" w:hAnsi="Courier New" w:hint="default"/>
      </w:rPr>
    </w:lvl>
    <w:lvl w:ilvl="5" w:tplc="AEB28A3E">
      <w:start w:val="1"/>
      <w:numFmt w:val="bullet"/>
      <w:lvlText w:val=""/>
      <w:lvlJc w:val="left"/>
      <w:pPr>
        <w:ind w:left="4320" w:hanging="360"/>
      </w:pPr>
      <w:rPr>
        <w:rFonts w:ascii="Wingdings" w:hAnsi="Wingdings" w:hint="default"/>
      </w:rPr>
    </w:lvl>
    <w:lvl w:ilvl="6" w:tplc="E998FD2C">
      <w:start w:val="1"/>
      <w:numFmt w:val="bullet"/>
      <w:lvlText w:val=""/>
      <w:lvlJc w:val="left"/>
      <w:pPr>
        <w:ind w:left="5040" w:hanging="360"/>
      </w:pPr>
      <w:rPr>
        <w:rFonts w:ascii="Symbol" w:hAnsi="Symbol" w:hint="default"/>
      </w:rPr>
    </w:lvl>
    <w:lvl w:ilvl="7" w:tplc="2A5C61C6">
      <w:start w:val="1"/>
      <w:numFmt w:val="bullet"/>
      <w:lvlText w:val="o"/>
      <w:lvlJc w:val="left"/>
      <w:pPr>
        <w:ind w:left="5760" w:hanging="360"/>
      </w:pPr>
      <w:rPr>
        <w:rFonts w:ascii="Courier New" w:hAnsi="Courier New" w:hint="default"/>
      </w:rPr>
    </w:lvl>
    <w:lvl w:ilvl="8" w:tplc="84CE7576">
      <w:start w:val="1"/>
      <w:numFmt w:val="bullet"/>
      <w:lvlText w:val=""/>
      <w:lvlJc w:val="left"/>
      <w:pPr>
        <w:ind w:left="6480" w:hanging="360"/>
      </w:pPr>
      <w:rPr>
        <w:rFonts w:ascii="Wingdings" w:hAnsi="Wingdings" w:hint="default"/>
      </w:rPr>
    </w:lvl>
  </w:abstractNum>
  <w:abstractNum w:abstractNumId="16" w15:restartNumberingAfterBreak="0">
    <w:nsid w:val="695FEC89"/>
    <w:multiLevelType w:val="hybridMultilevel"/>
    <w:tmpl w:val="47840B2C"/>
    <w:lvl w:ilvl="0" w:tplc="040EEBAE">
      <w:start w:val="1"/>
      <w:numFmt w:val="bullet"/>
      <w:lvlText w:val="·"/>
      <w:lvlJc w:val="left"/>
      <w:pPr>
        <w:ind w:left="720" w:hanging="360"/>
      </w:pPr>
      <w:rPr>
        <w:rFonts w:ascii="Symbol" w:hAnsi="Symbol" w:hint="default"/>
      </w:rPr>
    </w:lvl>
    <w:lvl w:ilvl="1" w:tplc="19620CC6">
      <w:start w:val="1"/>
      <w:numFmt w:val="bullet"/>
      <w:lvlText w:val="o"/>
      <w:lvlJc w:val="left"/>
      <w:pPr>
        <w:ind w:left="1440" w:hanging="360"/>
      </w:pPr>
      <w:rPr>
        <w:rFonts w:ascii="Courier New" w:hAnsi="Courier New" w:hint="default"/>
      </w:rPr>
    </w:lvl>
    <w:lvl w:ilvl="2" w:tplc="6B6440A2">
      <w:start w:val="1"/>
      <w:numFmt w:val="bullet"/>
      <w:lvlText w:val=""/>
      <w:lvlJc w:val="left"/>
      <w:pPr>
        <w:ind w:left="2160" w:hanging="360"/>
      </w:pPr>
      <w:rPr>
        <w:rFonts w:ascii="Wingdings" w:hAnsi="Wingdings" w:hint="default"/>
      </w:rPr>
    </w:lvl>
    <w:lvl w:ilvl="3" w:tplc="D3BED3A8">
      <w:start w:val="1"/>
      <w:numFmt w:val="bullet"/>
      <w:lvlText w:val=""/>
      <w:lvlJc w:val="left"/>
      <w:pPr>
        <w:ind w:left="2880" w:hanging="360"/>
      </w:pPr>
      <w:rPr>
        <w:rFonts w:ascii="Symbol" w:hAnsi="Symbol" w:hint="default"/>
      </w:rPr>
    </w:lvl>
    <w:lvl w:ilvl="4" w:tplc="8B70D6E0">
      <w:start w:val="1"/>
      <w:numFmt w:val="bullet"/>
      <w:lvlText w:val="o"/>
      <w:lvlJc w:val="left"/>
      <w:pPr>
        <w:ind w:left="3600" w:hanging="360"/>
      </w:pPr>
      <w:rPr>
        <w:rFonts w:ascii="Courier New" w:hAnsi="Courier New" w:hint="default"/>
      </w:rPr>
    </w:lvl>
    <w:lvl w:ilvl="5" w:tplc="D4E4EF24">
      <w:start w:val="1"/>
      <w:numFmt w:val="bullet"/>
      <w:lvlText w:val=""/>
      <w:lvlJc w:val="left"/>
      <w:pPr>
        <w:ind w:left="4320" w:hanging="360"/>
      </w:pPr>
      <w:rPr>
        <w:rFonts w:ascii="Wingdings" w:hAnsi="Wingdings" w:hint="default"/>
      </w:rPr>
    </w:lvl>
    <w:lvl w:ilvl="6" w:tplc="FEEC61E6">
      <w:start w:val="1"/>
      <w:numFmt w:val="bullet"/>
      <w:lvlText w:val=""/>
      <w:lvlJc w:val="left"/>
      <w:pPr>
        <w:ind w:left="5040" w:hanging="360"/>
      </w:pPr>
      <w:rPr>
        <w:rFonts w:ascii="Symbol" w:hAnsi="Symbol" w:hint="default"/>
      </w:rPr>
    </w:lvl>
    <w:lvl w:ilvl="7" w:tplc="1D780A24">
      <w:start w:val="1"/>
      <w:numFmt w:val="bullet"/>
      <w:lvlText w:val="o"/>
      <w:lvlJc w:val="left"/>
      <w:pPr>
        <w:ind w:left="5760" w:hanging="360"/>
      </w:pPr>
      <w:rPr>
        <w:rFonts w:ascii="Courier New" w:hAnsi="Courier New" w:hint="default"/>
      </w:rPr>
    </w:lvl>
    <w:lvl w:ilvl="8" w:tplc="86389132">
      <w:start w:val="1"/>
      <w:numFmt w:val="bullet"/>
      <w:lvlText w:val=""/>
      <w:lvlJc w:val="left"/>
      <w:pPr>
        <w:ind w:left="6480" w:hanging="360"/>
      </w:pPr>
      <w:rPr>
        <w:rFonts w:ascii="Wingdings" w:hAnsi="Wingdings" w:hint="default"/>
      </w:rPr>
    </w:lvl>
  </w:abstractNum>
  <w:abstractNum w:abstractNumId="17" w15:restartNumberingAfterBreak="0">
    <w:nsid w:val="6DAB7F8C"/>
    <w:multiLevelType w:val="hybridMultilevel"/>
    <w:tmpl w:val="D0AA8D58"/>
    <w:lvl w:ilvl="0" w:tplc="08090001">
      <w:start w:val="1"/>
      <w:numFmt w:val="bullet"/>
      <w:lvlText w:val=""/>
      <w:lvlJc w:val="left"/>
      <w:pPr>
        <w:ind w:left="720" w:hanging="360"/>
      </w:pPr>
      <w:rPr>
        <w:rFonts w:ascii="Symbol" w:hAnsi="Symbol" w:hint="default"/>
      </w:rPr>
    </w:lvl>
    <w:lvl w:ilvl="1" w:tplc="FFFFFFFF">
      <w:start w:val="1"/>
      <w:numFmt w:val="bullet"/>
      <w:lvlText w:val="o"/>
      <w:lvlJc w:val="left"/>
      <w:pPr>
        <w:ind w:left="1440" w:hanging="360"/>
      </w:pPr>
      <w:rPr>
        <w:rFonts w:ascii="Courier New" w:hAnsi="Courier New" w:hint="default"/>
      </w:rPr>
    </w:lvl>
    <w:lvl w:ilvl="2" w:tplc="FFFFFFFF">
      <w:start w:val="1"/>
      <w:numFmt w:val="bullet"/>
      <w:lvlText w:val=""/>
      <w:lvlJc w:val="left"/>
      <w:pPr>
        <w:ind w:left="2160" w:hanging="360"/>
      </w:pPr>
      <w:rPr>
        <w:rFonts w:ascii="Wingdings" w:hAnsi="Wingdings" w:hint="default"/>
      </w:rPr>
    </w:lvl>
    <w:lvl w:ilvl="3" w:tplc="FFFFFFFF">
      <w:start w:val="1"/>
      <w:numFmt w:val="bullet"/>
      <w:lvlText w:val=""/>
      <w:lvlJc w:val="left"/>
      <w:pPr>
        <w:ind w:left="2880" w:hanging="360"/>
      </w:pPr>
      <w:rPr>
        <w:rFonts w:ascii="Symbol" w:hAnsi="Symbol" w:hint="default"/>
      </w:rPr>
    </w:lvl>
    <w:lvl w:ilvl="4" w:tplc="FFFFFFFF">
      <w:start w:val="1"/>
      <w:numFmt w:val="bullet"/>
      <w:lvlText w:val="o"/>
      <w:lvlJc w:val="left"/>
      <w:pPr>
        <w:ind w:left="3600" w:hanging="360"/>
      </w:pPr>
      <w:rPr>
        <w:rFonts w:ascii="Courier New" w:hAnsi="Courier New" w:hint="default"/>
      </w:rPr>
    </w:lvl>
    <w:lvl w:ilvl="5" w:tplc="FFFFFFFF">
      <w:start w:val="1"/>
      <w:numFmt w:val="bullet"/>
      <w:lvlText w:val=""/>
      <w:lvlJc w:val="left"/>
      <w:pPr>
        <w:ind w:left="4320" w:hanging="360"/>
      </w:pPr>
      <w:rPr>
        <w:rFonts w:ascii="Wingdings" w:hAnsi="Wingdings" w:hint="default"/>
      </w:rPr>
    </w:lvl>
    <w:lvl w:ilvl="6" w:tplc="FFFFFFFF">
      <w:start w:val="1"/>
      <w:numFmt w:val="bullet"/>
      <w:lvlText w:val=""/>
      <w:lvlJc w:val="left"/>
      <w:pPr>
        <w:ind w:left="5040" w:hanging="360"/>
      </w:pPr>
      <w:rPr>
        <w:rFonts w:ascii="Symbol" w:hAnsi="Symbol" w:hint="default"/>
      </w:rPr>
    </w:lvl>
    <w:lvl w:ilvl="7" w:tplc="FFFFFFFF">
      <w:start w:val="1"/>
      <w:numFmt w:val="bullet"/>
      <w:lvlText w:val="o"/>
      <w:lvlJc w:val="left"/>
      <w:pPr>
        <w:ind w:left="5760" w:hanging="360"/>
      </w:pPr>
      <w:rPr>
        <w:rFonts w:ascii="Courier New" w:hAnsi="Courier New" w:hint="default"/>
      </w:rPr>
    </w:lvl>
    <w:lvl w:ilvl="8" w:tplc="FFFFFFFF">
      <w:start w:val="1"/>
      <w:numFmt w:val="bullet"/>
      <w:lvlText w:val=""/>
      <w:lvlJc w:val="left"/>
      <w:pPr>
        <w:ind w:left="6480" w:hanging="360"/>
      </w:pPr>
      <w:rPr>
        <w:rFonts w:ascii="Wingdings" w:hAnsi="Wingdings" w:hint="default"/>
      </w:rPr>
    </w:lvl>
  </w:abstractNum>
  <w:abstractNum w:abstractNumId="18" w15:restartNumberingAfterBreak="0">
    <w:nsid w:val="71F07FB4"/>
    <w:multiLevelType w:val="hybridMultilevel"/>
    <w:tmpl w:val="D81A1ABC"/>
    <w:lvl w:ilvl="0" w:tplc="18B0A0D4">
      <w:start w:val="1"/>
      <w:numFmt w:val="bullet"/>
      <w:lvlText w:val="·"/>
      <w:lvlJc w:val="left"/>
      <w:pPr>
        <w:ind w:left="720" w:hanging="360"/>
      </w:pPr>
      <w:rPr>
        <w:rFonts w:ascii="Symbol" w:hAnsi="Symbol" w:hint="default"/>
      </w:rPr>
    </w:lvl>
    <w:lvl w:ilvl="1" w:tplc="80CA4E34">
      <w:start w:val="1"/>
      <w:numFmt w:val="bullet"/>
      <w:lvlText w:val="o"/>
      <w:lvlJc w:val="left"/>
      <w:pPr>
        <w:ind w:left="1440" w:hanging="360"/>
      </w:pPr>
      <w:rPr>
        <w:rFonts w:ascii="Courier New" w:hAnsi="Courier New" w:hint="default"/>
      </w:rPr>
    </w:lvl>
    <w:lvl w:ilvl="2" w:tplc="9BF469FA">
      <w:start w:val="1"/>
      <w:numFmt w:val="bullet"/>
      <w:lvlText w:val=""/>
      <w:lvlJc w:val="left"/>
      <w:pPr>
        <w:ind w:left="2160" w:hanging="360"/>
      </w:pPr>
      <w:rPr>
        <w:rFonts w:ascii="Wingdings" w:hAnsi="Wingdings" w:hint="default"/>
      </w:rPr>
    </w:lvl>
    <w:lvl w:ilvl="3" w:tplc="3A0A24E0">
      <w:start w:val="1"/>
      <w:numFmt w:val="bullet"/>
      <w:lvlText w:val=""/>
      <w:lvlJc w:val="left"/>
      <w:pPr>
        <w:ind w:left="2880" w:hanging="360"/>
      </w:pPr>
      <w:rPr>
        <w:rFonts w:ascii="Symbol" w:hAnsi="Symbol" w:hint="default"/>
      </w:rPr>
    </w:lvl>
    <w:lvl w:ilvl="4" w:tplc="22AA5BF6">
      <w:start w:val="1"/>
      <w:numFmt w:val="bullet"/>
      <w:lvlText w:val="o"/>
      <w:lvlJc w:val="left"/>
      <w:pPr>
        <w:ind w:left="3600" w:hanging="360"/>
      </w:pPr>
      <w:rPr>
        <w:rFonts w:ascii="Courier New" w:hAnsi="Courier New" w:hint="default"/>
      </w:rPr>
    </w:lvl>
    <w:lvl w:ilvl="5" w:tplc="6EECB2BC">
      <w:start w:val="1"/>
      <w:numFmt w:val="bullet"/>
      <w:lvlText w:val=""/>
      <w:lvlJc w:val="left"/>
      <w:pPr>
        <w:ind w:left="4320" w:hanging="360"/>
      </w:pPr>
      <w:rPr>
        <w:rFonts w:ascii="Wingdings" w:hAnsi="Wingdings" w:hint="default"/>
      </w:rPr>
    </w:lvl>
    <w:lvl w:ilvl="6" w:tplc="742AD0F0">
      <w:start w:val="1"/>
      <w:numFmt w:val="bullet"/>
      <w:lvlText w:val=""/>
      <w:lvlJc w:val="left"/>
      <w:pPr>
        <w:ind w:left="5040" w:hanging="360"/>
      </w:pPr>
      <w:rPr>
        <w:rFonts w:ascii="Symbol" w:hAnsi="Symbol" w:hint="default"/>
      </w:rPr>
    </w:lvl>
    <w:lvl w:ilvl="7" w:tplc="072470F2">
      <w:start w:val="1"/>
      <w:numFmt w:val="bullet"/>
      <w:lvlText w:val="o"/>
      <w:lvlJc w:val="left"/>
      <w:pPr>
        <w:ind w:left="5760" w:hanging="360"/>
      </w:pPr>
      <w:rPr>
        <w:rFonts w:ascii="Courier New" w:hAnsi="Courier New" w:hint="default"/>
      </w:rPr>
    </w:lvl>
    <w:lvl w:ilvl="8" w:tplc="6B029B68">
      <w:start w:val="1"/>
      <w:numFmt w:val="bullet"/>
      <w:lvlText w:val=""/>
      <w:lvlJc w:val="left"/>
      <w:pPr>
        <w:ind w:left="6480" w:hanging="360"/>
      </w:pPr>
      <w:rPr>
        <w:rFonts w:ascii="Wingdings" w:hAnsi="Wingdings" w:hint="default"/>
      </w:rPr>
    </w:lvl>
  </w:abstractNum>
  <w:abstractNum w:abstractNumId="19" w15:restartNumberingAfterBreak="0">
    <w:nsid w:val="7512A662"/>
    <w:multiLevelType w:val="hybridMultilevel"/>
    <w:tmpl w:val="43C06AA4"/>
    <w:lvl w:ilvl="0" w:tplc="93DCFB4E">
      <w:start w:val="1"/>
      <w:numFmt w:val="bullet"/>
      <w:lvlText w:val=""/>
      <w:lvlJc w:val="left"/>
      <w:pPr>
        <w:ind w:left="720" w:hanging="360"/>
      </w:pPr>
      <w:rPr>
        <w:rFonts w:ascii="Symbol" w:hAnsi="Symbol" w:hint="default"/>
      </w:rPr>
    </w:lvl>
    <w:lvl w:ilvl="1" w:tplc="85EAECA4">
      <w:start w:val="1"/>
      <w:numFmt w:val="bullet"/>
      <w:lvlText w:val="o"/>
      <w:lvlJc w:val="left"/>
      <w:pPr>
        <w:ind w:left="1440" w:hanging="360"/>
      </w:pPr>
      <w:rPr>
        <w:rFonts w:ascii="Courier New" w:hAnsi="Courier New" w:hint="default"/>
      </w:rPr>
    </w:lvl>
    <w:lvl w:ilvl="2" w:tplc="CD26BFB4">
      <w:start w:val="1"/>
      <w:numFmt w:val="bullet"/>
      <w:lvlText w:val=""/>
      <w:lvlJc w:val="left"/>
      <w:pPr>
        <w:ind w:left="2160" w:hanging="360"/>
      </w:pPr>
      <w:rPr>
        <w:rFonts w:ascii="Wingdings" w:hAnsi="Wingdings" w:hint="default"/>
      </w:rPr>
    </w:lvl>
    <w:lvl w:ilvl="3" w:tplc="EE9A24D2">
      <w:start w:val="1"/>
      <w:numFmt w:val="bullet"/>
      <w:lvlText w:val=""/>
      <w:lvlJc w:val="left"/>
      <w:pPr>
        <w:ind w:left="2880" w:hanging="360"/>
      </w:pPr>
      <w:rPr>
        <w:rFonts w:ascii="Symbol" w:hAnsi="Symbol" w:hint="default"/>
      </w:rPr>
    </w:lvl>
    <w:lvl w:ilvl="4" w:tplc="E7AE7A2C">
      <w:start w:val="1"/>
      <w:numFmt w:val="bullet"/>
      <w:lvlText w:val="o"/>
      <w:lvlJc w:val="left"/>
      <w:pPr>
        <w:ind w:left="3600" w:hanging="360"/>
      </w:pPr>
      <w:rPr>
        <w:rFonts w:ascii="Courier New" w:hAnsi="Courier New" w:hint="default"/>
      </w:rPr>
    </w:lvl>
    <w:lvl w:ilvl="5" w:tplc="75ACB43C">
      <w:start w:val="1"/>
      <w:numFmt w:val="bullet"/>
      <w:lvlText w:val=""/>
      <w:lvlJc w:val="left"/>
      <w:pPr>
        <w:ind w:left="4320" w:hanging="360"/>
      </w:pPr>
      <w:rPr>
        <w:rFonts w:ascii="Wingdings" w:hAnsi="Wingdings" w:hint="default"/>
      </w:rPr>
    </w:lvl>
    <w:lvl w:ilvl="6" w:tplc="ECA61EAA">
      <w:start w:val="1"/>
      <w:numFmt w:val="bullet"/>
      <w:lvlText w:val=""/>
      <w:lvlJc w:val="left"/>
      <w:pPr>
        <w:ind w:left="5040" w:hanging="360"/>
      </w:pPr>
      <w:rPr>
        <w:rFonts w:ascii="Symbol" w:hAnsi="Symbol" w:hint="default"/>
      </w:rPr>
    </w:lvl>
    <w:lvl w:ilvl="7" w:tplc="E66A2BBE">
      <w:start w:val="1"/>
      <w:numFmt w:val="bullet"/>
      <w:lvlText w:val="o"/>
      <w:lvlJc w:val="left"/>
      <w:pPr>
        <w:ind w:left="5760" w:hanging="360"/>
      </w:pPr>
      <w:rPr>
        <w:rFonts w:ascii="Courier New" w:hAnsi="Courier New" w:hint="default"/>
      </w:rPr>
    </w:lvl>
    <w:lvl w:ilvl="8" w:tplc="6B4A9716">
      <w:start w:val="1"/>
      <w:numFmt w:val="bullet"/>
      <w:lvlText w:val=""/>
      <w:lvlJc w:val="left"/>
      <w:pPr>
        <w:ind w:left="6480" w:hanging="360"/>
      </w:pPr>
      <w:rPr>
        <w:rFonts w:ascii="Wingdings" w:hAnsi="Wingdings" w:hint="default"/>
      </w:rPr>
    </w:lvl>
  </w:abstractNum>
  <w:num w:numId="1">
    <w:abstractNumId w:val="9"/>
  </w:num>
  <w:num w:numId="2">
    <w:abstractNumId w:val="18"/>
  </w:num>
  <w:num w:numId="3">
    <w:abstractNumId w:val="7"/>
  </w:num>
  <w:num w:numId="4">
    <w:abstractNumId w:val="3"/>
  </w:num>
  <w:num w:numId="5">
    <w:abstractNumId w:val="5"/>
  </w:num>
  <w:num w:numId="6">
    <w:abstractNumId w:val="11"/>
  </w:num>
  <w:num w:numId="7">
    <w:abstractNumId w:val="1"/>
  </w:num>
  <w:num w:numId="8">
    <w:abstractNumId w:val="0"/>
  </w:num>
  <w:num w:numId="9">
    <w:abstractNumId w:val="14"/>
  </w:num>
  <w:num w:numId="10">
    <w:abstractNumId w:val="8"/>
  </w:num>
  <w:num w:numId="11">
    <w:abstractNumId w:val="6"/>
  </w:num>
  <w:num w:numId="12">
    <w:abstractNumId w:val="16"/>
  </w:num>
  <w:num w:numId="13">
    <w:abstractNumId w:val="13"/>
  </w:num>
  <w:num w:numId="14">
    <w:abstractNumId w:val="15"/>
  </w:num>
  <w:num w:numId="15">
    <w:abstractNumId w:val="4"/>
  </w:num>
  <w:num w:numId="16">
    <w:abstractNumId w:val="2"/>
  </w:num>
  <w:num w:numId="17">
    <w:abstractNumId w:val="19"/>
  </w:num>
  <w:num w:numId="18">
    <w:abstractNumId w:val="10"/>
  </w:num>
  <w:num w:numId="19">
    <w:abstractNumId w:val="12"/>
  </w:num>
  <w:num w:numId="20">
    <w:abstractNumId w:val="17"/>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94"/>
  <w:proofState w:spelling="clean" w:grammar="clean"/>
  <w:defaultTabStop w:val="720"/>
  <w:characterSpacingControl w:val="doNotCompres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1952B13B"/>
    <w:rsid w:val="000026EB"/>
    <w:rsid w:val="000117D7"/>
    <w:rsid w:val="00011A3C"/>
    <w:rsid w:val="0002189C"/>
    <w:rsid w:val="00022DA3"/>
    <w:rsid w:val="00027F2F"/>
    <w:rsid w:val="00061039"/>
    <w:rsid w:val="00086DE3"/>
    <w:rsid w:val="00093BDA"/>
    <w:rsid w:val="00096FA0"/>
    <w:rsid w:val="000A3D17"/>
    <w:rsid w:val="000A7CB2"/>
    <w:rsid w:val="000B7683"/>
    <w:rsid w:val="000C44E5"/>
    <w:rsid w:val="000F0C7C"/>
    <w:rsid w:val="001010AA"/>
    <w:rsid w:val="00113BED"/>
    <w:rsid w:val="001252BA"/>
    <w:rsid w:val="001314D6"/>
    <w:rsid w:val="00146623"/>
    <w:rsid w:val="0014793E"/>
    <w:rsid w:val="00161B30"/>
    <w:rsid w:val="00194C1B"/>
    <w:rsid w:val="001C00AB"/>
    <w:rsid w:val="001D5105"/>
    <w:rsid w:val="001F03FF"/>
    <w:rsid w:val="00214320"/>
    <w:rsid w:val="00220D39"/>
    <w:rsid w:val="00220EFC"/>
    <w:rsid w:val="0023031D"/>
    <w:rsid w:val="00230E6F"/>
    <w:rsid w:val="00233B81"/>
    <w:rsid w:val="00237B07"/>
    <w:rsid w:val="00241728"/>
    <w:rsid w:val="00241EF9"/>
    <w:rsid w:val="0025575A"/>
    <w:rsid w:val="00261602"/>
    <w:rsid w:val="00272443"/>
    <w:rsid w:val="002754D4"/>
    <w:rsid w:val="00281C2C"/>
    <w:rsid w:val="0029305B"/>
    <w:rsid w:val="002A1346"/>
    <w:rsid w:val="002B5136"/>
    <w:rsid w:val="002C5E78"/>
    <w:rsid w:val="002F36BF"/>
    <w:rsid w:val="003029C1"/>
    <w:rsid w:val="00304FCB"/>
    <w:rsid w:val="00322822"/>
    <w:rsid w:val="00325D01"/>
    <w:rsid w:val="0033437F"/>
    <w:rsid w:val="00345B34"/>
    <w:rsid w:val="00346583"/>
    <w:rsid w:val="00350D42"/>
    <w:rsid w:val="00370E66"/>
    <w:rsid w:val="003822BF"/>
    <w:rsid w:val="003B6083"/>
    <w:rsid w:val="003C0264"/>
    <w:rsid w:val="003D7EA8"/>
    <w:rsid w:val="003E2712"/>
    <w:rsid w:val="003E733A"/>
    <w:rsid w:val="00404698"/>
    <w:rsid w:val="00406C94"/>
    <w:rsid w:val="00414D68"/>
    <w:rsid w:val="00426A57"/>
    <w:rsid w:val="0044560F"/>
    <w:rsid w:val="00450E8E"/>
    <w:rsid w:val="00457B95"/>
    <w:rsid w:val="004625D8"/>
    <w:rsid w:val="00462B8D"/>
    <w:rsid w:val="00464254"/>
    <w:rsid w:val="00487026"/>
    <w:rsid w:val="004A3493"/>
    <w:rsid w:val="004B1C3F"/>
    <w:rsid w:val="004D3FA9"/>
    <w:rsid w:val="004D496D"/>
    <w:rsid w:val="00505AAA"/>
    <w:rsid w:val="005132FC"/>
    <w:rsid w:val="005230AB"/>
    <w:rsid w:val="0054078A"/>
    <w:rsid w:val="00562D1B"/>
    <w:rsid w:val="00565C09"/>
    <w:rsid w:val="00567EC9"/>
    <w:rsid w:val="00571701"/>
    <w:rsid w:val="00586BA1"/>
    <w:rsid w:val="005F3262"/>
    <w:rsid w:val="00633047"/>
    <w:rsid w:val="00637CEB"/>
    <w:rsid w:val="00642A3D"/>
    <w:rsid w:val="00642EC6"/>
    <w:rsid w:val="00650442"/>
    <w:rsid w:val="00650B69"/>
    <w:rsid w:val="00674BFB"/>
    <w:rsid w:val="0068034C"/>
    <w:rsid w:val="00697E49"/>
    <w:rsid w:val="006B2669"/>
    <w:rsid w:val="006B32C1"/>
    <w:rsid w:val="006B5236"/>
    <w:rsid w:val="006B63D8"/>
    <w:rsid w:val="006B75F3"/>
    <w:rsid w:val="006C37B2"/>
    <w:rsid w:val="006C3984"/>
    <w:rsid w:val="006D2A83"/>
    <w:rsid w:val="006D3EFB"/>
    <w:rsid w:val="006E2F21"/>
    <w:rsid w:val="006F0320"/>
    <w:rsid w:val="006F7A8D"/>
    <w:rsid w:val="007148F6"/>
    <w:rsid w:val="007327AD"/>
    <w:rsid w:val="00735F83"/>
    <w:rsid w:val="00777EC9"/>
    <w:rsid w:val="00780459"/>
    <w:rsid w:val="007A55E7"/>
    <w:rsid w:val="007C030C"/>
    <w:rsid w:val="007C7D6B"/>
    <w:rsid w:val="007F0B4B"/>
    <w:rsid w:val="00803885"/>
    <w:rsid w:val="00812CD4"/>
    <w:rsid w:val="00825245"/>
    <w:rsid w:val="00837B5A"/>
    <w:rsid w:val="00845ECC"/>
    <w:rsid w:val="0087393E"/>
    <w:rsid w:val="00881C8D"/>
    <w:rsid w:val="00892469"/>
    <w:rsid w:val="008A163D"/>
    <w:rsid w:val="008A5F91"/>
    <w:rsid w:val="008C27D8"/>
    <w:rsid w:val="008C6502"/>
    <w:rsid w:val="008E29F1"/>
    <w:rsid w:val="008E4EF5"/>
    <w:rsid w:val="008F24D7"/>
    <w:rsid w:val="0090766A"/>
    <w:rsid w:val="00937DBB"/>
    <w:rsid w:val="009458E6"/>
    <w:rsid w:val="00953B61"/>
    <w:rsid w:val="00960AED"/>
    <w:rsid w:val="009736C0"/>
    <w:rsid w:val="009A33EC"/>
    <w:rsid w:val="009A7B42"/>
    <w:rsid w:val="009B269E"/>
    <w:rsid w:val="009D7962"/>
    <w:rsid w:val="009F3BDB"/>
    <w:rsid w:val="00A02246"/>
    <w:rsid w:val="00A06F37"/>
    <w:rsid w:val="00A13D28"/>
    <w:rsid w:val="00A24E50"/>
    <w:rsid w:val="00A30139"/>
    <w:rsid w:val="00A33ACE"/>
    <w:rsid w:val="00A57E2C"/>
    <w:rsid w:val="00A60D0D"/>
    <w:rsid w:val="00A659B3"/>
    <w:rsid w:val="00A76A1F"/>
    <w:rsid w:val="00AA490A"/>
    <w:rsid w:val="00AB092A"/>
    <w:rsid w:val="00AC12D4"/>
    <w:rsid w:val="00AD3FAA"/>
    <w:rsid w:val="00AD53F0"/>
    <w:rsid w:val="00AF1ADD"/>
    <w:rsid w:val="00B35606"/>
    <w:rsid w:val="00B54B40"/>
    <w:rsid w:val="00B56B30"/>
    <w:rsid w:val="00B628DE"/>
    <w:rsid w:val="00B6403B"/>
    <w:rsid w:val="00B64D42"/>
    <w:rsid w:val="00B657F5"/>
    <w:rsid w:val="00B775EE"/>
    <w:rsid w:val="00B8172E"/>
    <w:rsid w:val="00B93B41"/>
    <w:rsid w:val="00BA0D6B"/>
    <w:rsid w:val="00BB3ADA"/>
    <w:rsid w:val="00BC52C1"/>
    <w:rsid w:val="00BD07E7"/>
    <w:rsid w:val="00BE2A91"/>
    <w:rsid w:val="00BE531F"/>
    <w:rsid w:val="00BE563C"/>
    <w:rsid w:val="00C0426C"/>
    <w:rsid w:val="00C23317"/>
    <w:rsid w:val="00C555D8"/>
    <w:rsid w:val="00C6167B"/>
    <w:rsid w:val="00C73C28"/>
    <w:rsid w:val="00C810CD"/>
    <w:rsid w:val="00C90F3F"/>
    <w:rsid w:val="00CA1320"/>
    <w:rsid w:val="00CC5810"/>
    <w:rsid w:val="00CC64F7"/>
    <w:rsid w:val="00CD661B"/>
    <w:rsid w:val="00CD6645"/>
    <w:rsid w:val="00CE3ACD"/>
    <w:rsid w:val="00CE6D3A"/>
    <w:rsid w:val="00D05FCA"/>
    <w:rsid w:val="00D06A8E"/>
    <w:rsid w:val="00D07127"/>
    <w:rsid w:val="00D11307"/>
    <w:rsid w:val="00D26687"/>
    <w:rsid w:val="00D35CAB"/>
    <w:rsid w:val="00D57195"/>
    <w:rsid w:val="00D627B9"/>
    <w:rsid w:val="00D8146B"/>
    <w:rsid w:val="00DA172C"/>
    <w:rsid w:val="00DB27A5"/>
    <w:rsid w:val="00DB754D"/>
    <w:rsid w:val="00DC4A7B"/>
    <w:rsid w:val="00DD034F"/>
    <w:rsid w:val="00DF6DF7"/>
    <w:rsid w:val="00E04261"/>
    <w:rsid w:val="00E10AA2"/>
    <w:rsid w:val="00E23BC5"/>
    <w:rsid w:val="00E26F6F"/>
    <w:rsid w:val="00E368B0"/>
    <w:rsid w:val="00E61E61"/>
    <w:rsid w:val="00E64B29"/>
    <w:rsid w:val="00E67576"/>
    <w:rsid w:val="00E76B9A"/>
    <w:rsid w:val="00E82E67"/>
    <w:rsid w:val="00E847BF"/>
    <w:rsid w:val="00E85D75"/>
    <w:rsid w:val="00EA5B58"/>
    <w:rsid w:val="00EB4136"/>
    <w:rsid w:val="00EB7A9A"/>
    <w:rsid w:val="00EE457F"/>
    <w:rsid w:val="00EE6B35"/>
    <w:rsid w:val="00EF5EAC"/>
    <w:rsid w:val="00F02EB8"/>
    <w:rsid w:val="00F2270A"/>
    <w:rsid w:val="00F31E3E"/>
    <w:rsid w:val="00F3427E"/>
    <w:rsid w:val="00F43C95"/>
    <w:rsid w:val="00F52DB0"/>
    <w:rsid w:val="00F6019C"/>
    <w:rsid w:val="00F62D32"/>
    <w:rsid w:val="00F70779"/>
    <w:rsid w:val="00F86CAA"/>
    <w:rsid w:val="00F92DC0"/>
    <w:rsid w:val="00FB4C8A"/>
    <w:rsid w:val="00FD0893"/>
    <w:rsid w:val="00FE2ACA"/>
    <w:rsid w:val="00FF1EFB"/>
    <w:rsid w:val="01CE91B0"/>
    <w:rsid w:val="025A8360"/>
    <w:rsid w:val="0267FE8C"/>
    <w:rsid w:val="029B8B9A"/>
    <w:rsid w:val="02B31B9E"/>
    <w:rsid w:val="030A3699"/>
    <w:rsid w:val="03C4CC4B"/>
    <w:rsid w:val="03F5ECF0"/>
    <w:rsid w:val="03F68994"/>
    <w:rsid w:val="05B531A0"/>
    <w:rsid w:val="06409420"/>
    <w:rsid w:val="06FDAC1D"/>
    <w:rsid w:val="072E2A56"/>
    <w:rsid w:val="074649C8"/>
    <w:rsid w:val="07481C01"/>
    <w:rsid w:val="07956AB3"/>
    <w:rsid w:val="07A16722"/>
    <w:rsid w:val="07FD3863"/>
    <w:rsid w:val="0978EFFB"/>
    <w:rsid w:val="09867D18"/>
    <w:rsid w:val="098B9E10"/>
    <w:rsid w:val="0D8C907E"/>
    <w:rsid w:val="0D9E3528"/>
    <w:rsid w:val="0E6FA5C3"/>
    <w:rsid w:val="0EA0E36C"/>
    <w:rsid w:val="0EE7E105"/>
    <w:rsid w:val="1030114E"/>
    <w:rsid w:val="10860931"/>
    <w:rsid w:val="11F64EA3"/>
    <w:rsid w:val="16B928BC"/>
    <w:rsid w:val="1952B13B"/>
    <w:rsid w:val="1E924D87"/>
    <w:rsid w:val="1EA94BC3"/>
    <w:rsid w:val="1EC4A043"/>
    <w:rsid w:val="1EF5EC92"/>
    <w:rsid w:val="1FF4AAEC"/>
    <w:rsid w:val="200A61BD"/>
    <w:rsid w:val="2060413D"/>
    <w:rsid w:val="21123105"/>
    <w:rsid w:val="214C3A51"/>
    <w:rsid w:val="21FC3545"/>
    <w:rsid w:val="221B2628"/>
    <w:rsid w:val="22C2814A"/>
    <w:rsid w:val="2344678B"/>
    <w:rsid w:val="2A6BD2C5"/>
    <w:rsid w:val="2C2EB2EC"/>
    <w:rsid w:val="2C63F374"/>
    <w:rsid w:val="2CD28DE6"/>
    <w:rsid w:val="2EB05ED7"/>
    <w:rsid w:val="2EF426D6"/>
    <w:rsid w:val="2FCEF43D"/>
    <w:rsid w:val="30983A8D"/>
    <w:rsid w:val="312C8906"/>
    <w:rsid w:val="32D07B07"/>
    <w:rsid w:val="33D80F18"/>
    <w:rsid w:val="3561A883"/>
    <w:rsid w:val="3583E13F"/>
    <w:rsid w:val="3832E67E"/>
    <w:rsid w:val="384C32FA"/>
    <w:rsid w:val="39B92585"/>
    <w:rsid w:val="3B4CE14F"/>
    <w:rsid w:val="3B719635"/>
    <w:rsid w:val="3BEA6CA3"/>
    <w:rsid w:val="3C93D5EB"/>
    <w:rsid w:val="3E1B1B34"/>
    <w:rsid w:val="3E7EE2ED"/>
    <w:rsid w:val="3F34F4D8"/>
    <w:rsid w:val="3F72B9AA"/>
    <w:rsid w:val="3FCB76AD"/>
    <w:rsid w:val="3FD64B3E"/>
    <w:rsid w:val="4004FBCF"/>
    <w:rsid w:val="413875BB"/>
    <w:rsid w:val="41C6BFBA"/>
    <w:rsid w:val="41E0D7B9"/>
    <w:rsid w:val="423FE379"/>
    <w:rsid w:val="42EE8C57"/>
    <w:rsid w:val="43C49366"/>
    <w:rsid w:val="43C51078"/>
    <w:rsid w:val="445F87E7"/>
    <w:rsid w:val="44C188C9"/>
    <w:rsid w:val="44FBB11B"/>
    <w:rsid w:val="44FC1383"/>
    <w:rsid w:val="455A6A34"/>
    <w:rsid w:val="46549563"/>
    <w:rsid w:val="468F93F6"/>
    <w:rsid w:val="4697817C"/>
    <w:rsid w:val="48193E49"/>
    <w:rsid w:val="4A4D6C86"/>
    <w:rsid w:val="4A9E8497"/>
    <w:rsid w:val="4AF99E3C"/>
    <w:rsid w:val="4B630519"/>
    <w:rsid w:val="4EC81195"/>
    <w:rsid w:val="4F89B132"/>
    <w:rsid w:val="514FB763"/>
    <w:rsid w:val="51FFB257"/>
    <w:rsid w:val="52EA7E6A"/>
    <w:rsid w:val="55A9F765"/>
    <w:rsid w:val="580C4799"/>
    <w:rsid w:val="584975A7"/>
    <w:rsid w:val="58A61FA8"/>
    <w:rsid w:val="59F0D291"/>
    <w:rsid w:val="5C18D1BD"/>
    <w:rsid w:val="5C88B717"/>
    <w:rsid w:val="5D862CFD"/>
    <w:rsid w:val="5E11BF9B"/>
    <w:rsid w:val="5E55879A"/>
    <w:rsid w:val="5EDE355F"/>
    <w:rsid w:val="6348739F"/>
    <w:rsid w:val="63C9F613"/>
    <w:rsid w:val="65E691BF"/>
    <w:rsid w:val="66237DF2"/>
    <w:rsid w:val="6646E8F9"/>
    <w:rsid w:val="66A2895A"/>
    <w:rsid w:val="68584096"/>
    <w:rsid w:val="6AD329F8"/>
    <w:rsid w:val="6B531BB9"/>
    <w:rsid w:val="6B61F9AB"/>
    <w:rsid w:val="6BBC34D9"/>
    <w:rsid w:val="6C9752FD"/>
    <w:rsid w:val="6F01A9A2"/>
    <w:rsid w:val="6F7E3A7F"/>
    <w:rsid w:val="6FDAD798"/>
    <w:rsid w:val="6FFEFFDF"/>
    <w:rsid w:val="70A0D781"/>
    <w:rsid w:val="72E1164D"/>
    <w:rsid w:val="73AB9D0A"/>
    <w:rsid w:val="764738B2"/>
    <w:rsid w:val="765ACD6B"/>
    <w:rsid w:val="772057BD"/>
    <w:rsid w:val="77B48770"/>
    <w:rsid w:val="79D0B56E"/>
    <w:rsid w:val="7AEC2832"/>
    <w:rsid w:val="7B3FA007"/>
    <w:rsid w:val="7D2B5E71"/>
    <w:rsid w:val="7D72C71C"/>
    <w:rsid w:val="7E69D989"/>
    <w:rsid w:val="7E77527E"/>
    <w:rsid w:val="7E9AF0FA"/>
    <w:rsid w:val="7E9EFE6B"/>
    <w:rsid w:val="7EFE638A"/>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1026"/>
    <o:shapelayout v:ext="edit">
      <o:idmap v:ext="edit" data="1"/>
    </o:shapelayout>
  </w:shapeDefaults>
  <w:decimalSymbol w:val="."/>
  <w:listSeparator w:val=","/>
  <w14:docId w14:val="1952B13B"/>
  <w15:chartTrackingRefBased/>
  <w15:docId w15:val="{67F6D907-FE15-A442-8DE5-A1D9C28D84B4}"/>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ListParagraph">
    <w:name w:val="List Paragraph"/>
    <w:basedOn w:val="Normal"/>
    <w:uiPriority w:val="34"/>
    <w:qFormat/>
    <w:pPr>
      <w:ind w:left="720"/>
      <w:contextualSpacing/>
    </w:pPr>
  </w:style>
  <w:style w:type="paragraph" w:styleId="FootnoteText">
    <w:name w:val="footnote text"/>
    <w:basedOn w:val="Normal"/>
    <w:link w:val="FootnoteTextChar"/>
    <w:uiPriority w:val="99"/>
    <w:semiHidden/>
    <w:unhideWhenUsed/>
    <w:rsid w:val="00457B95"/>
    <w:pPr>
      <w:spacing w:after="0" w:line="240" w:lineRule="auto"/>
    </w:pPr>
    <w:rPr>
      <w:sz w:val="20"/>
      <w:szCs w:val="20"/>
    </w:rPr>
  </w:style>
  <w:style w:type="character" w:customStyle="1" w:styleId="FootnoteTextChar">
    <w:name w:val="Footnote Text Char"/>
    <w:basedOn w:val="DefaultParagraphFont"/>
    <w:link w:val="FootnoteText"/>
    <w:uiPriority w:val="99"/>
    <w:semiHidden/>
    <w:rsid w:val="00457B95"/>
    <w:rPr>
      <w:sz w:val="20"/>
      <w:szCs w:val="20"/>
    </w:rPr>
  </w:style>
  <w:style w:type="character" w:styleId="FootnoteReference">
    <w:name w:val="footnote reference"/>
    <w:basedOn w:val="DefaultParagraphFont"/>
    <w:uiPriority w:val="99"/>
    <w:semiHidden/>
    <w:unhideWhenUsed/>
    <w:rsid w:val="00457B95"/>
    <w:rPr>
      <w:vertAlign w:val="superscript"/>
    </w:rPr>
  </w:style>
  <w:style w:type="character" w:styleId="Hyperlink">
    <w:name w:val="Hyperlink"/>
    <w:basedOn w:val="DefaultParagraphFont"/>
    <w:uiPriority w:val="99"/>
    <w:unhideWhenUsed/>
    <w:rsid w:val="000C44E5"/>
    <w:rPr>
      <w:color w:val="0563C1" w:themeColor="hyperlink"/>
      <w:u w:val="single"/>
    </w:rPr>
  </w:style>
  <w:style w:type="character" w:styleId="FollowedHyperlink">
    <w:name w:val="FollowedHyperlink"/>
    <w:basedOn w:val="DefaultParagraphFont"/>
    <w:uiPriority w:val="99"/>
    <w:semiHidden/>
    <w:unhideWhenUsed/>
    <w:rsid w:val="00DA172C"/>
    <w:rPr>
      <w:color w:val="954F72" w:themeColor="followedHyperlink"/>
      <w:u w:val="single"/>
    </w:rPr>
  </w:style>
  <w:style w:type="paragraph" w:styleId="Header">
    <w:name w:val="header"/>
    <w:basedOn w:val="Normal"/>
    <w:link w:val="HeaderChar"/>
    <w:uiPriority w:val="99"/>
    <w:semiHidden/>
    <w:unhideWhenUsed/>
    <w:rsid w:val="006F0320"/>
    <w:pPr>
      <w:tabs>
        <w:tab w:val="center" w:pos="4513"/>
        <w:tab w:val="right" w:pos="9026"/>
      </w:tabs>
      <w:spacing w:after="0" w:line="240" w:lineRule="auto"/>
    </w:pPr>
  </w:style>
  <w:style w:type="character" w:customStyle="1" w:styleId="HeaderChar">
    <w:name w:val="Header Char"/>
    <w:basedOn w:val="DefaultParagraphFont"/>
    <w:link w:val="Header"/>
    <w:uiPriority w:val="99"/>
    <w:semiHidden/>
    <w:rsid w:val="006F0320"/>
  </w:style>
  <w:style w:type="paragraph" w:styleId="Footer">
    <w:name w:val="footer"/>
    <w:basedOn w:val="Normal"/>
    <w:link w:val="FooterChar"/>
    <w:uiPriority w:val="99"/>
    <w:semiHidden/>
    <w:unhideWhenUsed/>
    <w:rsid w:val="006F0320"/>
    <w:pPr>
      <w:tabs>
        <w:tab w:val="center" w:pos="4513"/>
        <w:tab w:val="right" w:pos="9026"/>
      </w:tabs>
      <w:spacing w:after="0" w:line="240" w:lineRule="auto"/>
    </w:pPr>
  </w:style>
  <w:style w:type="character" w:customStyle="1" w:styleId="FooterChar">
    <w:name w:val="Footer Char"/>
    <w:basedOn w:val="DefaultParagraphFont"/>
    <w:link w:val="Footer"/>
    <w:uiPriority w:val="99"/>
    <w:semiHidden/>
    <w:rsid w:val="006F0320"/>
  </w:style>
  <w:style w:type="paragraph" w:styleId="Revision">
    <w:name w:val="Revision"/>
    <w:hidden/>
    <w:uiPriority w:val="99"/>
    <w:semiHidden/>
    <w:rsid w:val="00AD53F0"/>
    <w:pPr>
      <w:spacing w:after="0" w:line="240" w:lineRule="auto"/>
    </w:pPr>
  </w:style>
  <w:style w:type="character" w:styleId="CommentReference">
    <w:name w:val="annotation reference"/>
    <w:basedOn w:val="DefaultParagraphFont"/>
    <w:uiPriority w:val="99"/>
    <w:semiHidden/>
    <w:unhideWhenUsed/>
    <w:rsid w:val="00650B69"/>
    <w:rPr>
      <w:sz w:val="16"/>
      <w:szCs w:val="16"/>
    </w:rPr>
  </w:style>
  <w:style w:type="paragraph" w:styleId="CommentText">
    <w:name w:val="annotation text"/>
    <w:basedOn w:val="Normal"/>
    <w:link w:val="CommentTextChar"/>
    <w:uiPriority w:val="99"/>
    <w:unhideWhenUsed/>
    <w:rsid w:val="00650B69"/>
    <w:pPr>
      <w:spacing w:line="240" w:lineRule="auto"/>
    </w:pPr>
    <w:rPr>
      <w:sz w:val="20"/>
      <w:szCs w:val="20"/>
    </w:rPr>
  </w:style>
  <w:style w:type="character" w:customStyle="1" w:styleId="CommentTextChar">
    <w:name w:val="Comment Text Char"/>
    <w:basedOn w:val="DefaultParagraphFont"/>
    <w:link w:val="CommentText"/>
    <w:uiPriority w:val="99"/>
    <w:rsid w:val="00650B69"/>
    <w:rPr>
      <w:sz w:val="20"/>
      <w:szCs w:val="20"/>
    </w:rPr>
  </w:style>
  <w:style w:type="paragraph" w:styleId="CommentSubject">
    <w:name w:val="annotation subject"/>
    <w:basedOn w:val="CommentText"/>
    <w:next w:val="CommentText"/>
    <w:link w:val="CommentSubjectChar"/>
    <w:uiPriority w:val="99"/>
    <w:semiHidden/>
    <w:unhideWhenUsed/>
    <w:rsid w:val="00650B69"/>
    <w:rPr>
      <w:b/>
      <w:bCs/>
    </w:rPr>
  </w:style>
  <w:style w:type="character" w:customStyle="1" w:styleId="CommentSubjectChar">
    <w:name w:val="Comment Subject Char"/>
    <w:basedOn w:val="CommentTextChar"/>
    <w:link w:val="CommentSubject"/>
    <w:uiPriority w:val="99"/>
    <w:semiHidden/>
    <w:rsid w:val="00650B69"/>
    <w:rPr>
      <w:b/>
      <w:bCs/>
      <w:sz w:val="20"/>
      <w:szCs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550847017">
      <w:bodyDiv w:val="1"/>
      <w:marLeft w:val="0"/>
      <w:marRight w:val="0"/>
      <w:marTop w:val="0"/>
      <w:marBottom w:val="0"/>
      <w:divBdr>
        <w:top w:val="none" w:sz="0" w:space="0" w:color="auto"/>
        <w:left w:val="none" w:sz="0" w:space="0" w:color="auto"/>
        <w:bottom w:val="none" w:sz="0" w:space="0" w:color="auto"/>
        <w:right w:val="none" w:sz="0" w:space="0" w:color="auto"/>
      </w:divBdr>
    </w:div>
    <w:div w:id="557664741">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chart" Target="charts/chart3.xml"/><Relationship Id="rId3" Type="http://schemas.openxmlformats.org/officeDocument/2006/relationships/customXml" Target="../customXml/item3.xml"/><Relationship Id="rId7" Type="http://schemas.openxmlformats.org/officeDocument/2006/relationships/settings" Target="settings.xml"/><Relationship Id="rId12" Type="http://schemas.openxmlformats.org/officeDocument/2006/relationships/chart" Target="charts/chart2.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chart" Target="charts/chart1.xml"/><Relationship Id="rId5" Type="http://schemas.openxmlformats.org/officeDocument/2006/relationships/numbering" Target="numbering.xml"/><Relationship Id="rId15" Type="http://schemas.openxmlformats.org/officeDocument/2006/relationships/chart" Target="charts/chart5.xml"/><Relationship Id="rId10" Type="http://schemas.openxmlformats.org/officeDocument/2006/relationships/endnotes" Target="endnotes.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chart" Target="charts/chart4.xml"/></Relationships>
</file>

<file path=word/charts/_rels/chart1.xml.rels><?xml version="1.0" encoding="UTF-8" standalone="yes"?>
<Relationships xmlns="http://schemas.openxmlformats.org/package/2006/relationships"><Relationship Id="rId3" Type="http://schemas.openxmlformats.org/officeDocument/2006/relationships/themeOverride" Target="../theme/themeOverride1.xml"/><Relationship Id="rId2" Type="http://schemas.microsoft.com/office/2011/relationships/chartColorStyle" Target="colors1.xml"/><Relationship Id="rId1" Type="http://schemas.microsoft.com/office/2011/relationships/chartStyle" Target="style1.xml"/><Relationship Id="rId4" Type="http://schemas.openxmlformats.org/officeDocument/2006/relationships/package" Target="../embeddings/Microsoft_Excel_Worksheet.xlsx"/></Relationships>
</file>

<file path=word/charts/_rels/chart2.xml.rels><?xml version="1.0" encoding="UTF-8" standalone="yes"?>
<Relationships xmlns="http://schemas.openxmlformats.org/package/2006/relationships"><Relationship Id="rId3" Type="http://schemas.openxmlformats.org/officeDocument/2006/relationships/themeOverride" Target="../theme/themeOverride2.xml"/><Relationship Id="rId2" Type="http://schemas.microsoft.com/office/2011/relationships/chartColorStyle" Target="colors2.xml"/><Relationship Id="rId1" Type="http://schemas.microsoft.com/office/2011/relationships/chartStyle" Target="style2.xml"/><Relationship Id="rId4" Type="http://schemas.openxmlformats.org/officeDocument/2006/relationships/oleObject" Target="../embeddings/oleObject1.bin"/></Relationships>
</file>

<file path=word/charts/_rels/chart3.xml.rels><?xml version="1.0" encoding="UTF-8" standalone="yes"?>
<Relationships xmlns="http://schemas.openxmlformats.org/package/2006/relationships"><Relationship Id="rId3" Type="http://schemas.openxmlformats.org/officeDocument/2006/relationships/themeOverride" Target="../theme/themeOverride3.xml"/><Relationship Id="rId2" Type="http://schemas.microsoft.com/office/2011/relationships/chartColorStyle" Target="colors3.xml"/><Relationship Id="rId1" Type="http://schemas.microsoft.com/office/2011/relationships/chartStyle" Target="style3.xml"/><Relationship Id="rId4" Type="http://schemas.openxmlformats.org/officeDocument/2006/relationships/package" Target="../embeddings/Microsoft_Excel_Worksheet1.xlsx"/></Relationships>
</file>

<file path=word/charts/_rels/chart4.xml.rels><?xml version="1.0" encoding="UTF-8" standalone="yes"?>
<Relationships xmlns="http://schemas.openxmlformats.org/package/2006/relationships"><Relationship Id="rId3" Type="http://schemas.openxmlformats.org/officeDocument/2006/relationships/oleObject" Target="https://citizensuk.sharepoint.com/LWF/Research/National%20Living%20Wage/Analysis%20of%20rates/NLW%20and%20real%20Living%20Wage%20rates%20chart.xlsx" TargetMode="External"/><Relationship Id="rId2" Type="http://schemas.microsoft.com/office/2011/relationships/chartColorStyle" Target="colors4.xml"/><Relationship Id="rId1" Type="http://schemas.microsoft.com/office/2011/relationships/chartStyle" Target="style4.xml"/></Relationships>
</file>

<file path=word/charts/_rels/chart5.xml.rels><?xml version="1.0" encoding="UTF-8" standalone="yes"?>
<Relationships xmlns="http://schemas.openxmlformats.org/package/2006/relationships"><Relationship Id="rId3" Type="http://schemas.openxmlformats.org/officeDocument/2006/relationships/themeOverride" Target="../theme/themeOverride4.xml"/><Relationship Id="rId2" Type="http://schemas.microsoft.com/office/2011/relationships/chartColorStyle" Target="colors5.xml"/><Relationship Id="rId1" Type="http://schemas.microsoft.com/office/2011/relationships/chartStyle" Target="style5.xml"/><Relationship Id="rId4" Type="http://schemas.openxmlformats.org/officeDocument/2006/relationships/package" Target="../embeddings/Microsoft_Excel_Worksheet2.xlsx"/></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6.0826300347832471E-2"/>
          <c:y val="5.5939856764135647E-2"/>
          <c:w val="0.90527127737005986"/>
          <c:h val="0.83331935266885604"/>
        </c:manualLayout>
      </c:layout>
      <c:lineChart>
        <c:grouping val="standard"/>
        <c:varyColors val="0"/>
        <c:ser>
          <c:idx val="0"/>
          <c:order val="0"/>
          <c:spPr>
            <a:ln w="12700" cap="rnd">
              <a:solidFill>
                <a:srgbClr val="20C4F4"/>
              </a:solidFill>
              <a:round/>
            </a:ln>
            <a:effectLst/>
          </c:spPr>
          <c:marker>
            <c:symbol val="circle"/>
            <c:size val="5"/>
            <c:spPr>
              <a:solidFill>
                <a:srgbClr val="20C4F4"/>
              </a:solidFill>
              <a:ln w="9525">
                <a:noFill/>
              </a:ln>
              <a:effectLst/>
            </c:spPr>
          </c:marker>
          <c:dPt>
            <c:idx val="11"/>
            <c:marker>
              <c:symbol val="circle"/>
              <c:size val="5"/>
              <c:spPr>
                <a:solidFill>
                  <a:schemeClr val="accent5">
                    <a:lumMod val="60000"/>
                    <a:lumOff val="40000"/>
                  </a:schemeClr>
                </a:solidFill>
                <a:ln w="9525">
                  <a:noFill/>
                </a:ln>
                <a:effectLst/>
              </c:spPr>
            </c:marker>
            <c:bubble3D val="0"/>
            <c:spPr>
              <a:ln w="12700" cap="rnd">
                <a:solidFill>
                  <a:schemeClr val="accent5">
                    <a:lumMod val="60000"/>
                    <a:lumOff val="40000"/>
                  </a:schemeClr>
                </a:solidFill>
                <a:prstDash val="dash"/>
                <a:round/>
              </a:ln>
              <a:effectLst/>
            </c:spPr>
            <c:extLst>
              <c:ext xmlns:c16="http://schemas.microsoft.com/office/drawing/2014/chart" uri="{C3380CC4-5D6E-409C-BE32-E72D297353CC}">
                <c16:uniqueId val="{00000001-C423-4BE5-AEA7-15FEA361F419}"/>
              </c:ext>
            </c:extLst>
          </c:dPt>
          <c:dLbls>
            <c:dLbl>
              <c:idx val="8"/>
              <c:layout>
                <c:manualLayout>
                  <c:x val="-0.11916102430093248"/>
                  <c:y val="-0.10452261306532663"/>
                </c:manualLayout>
              </c:layout>
              <c:tx>
                <c:rich>
                  <a:bodyPr/>
                  <a:lstStyle/>
                  <a:p>
                    <a:r>
                      <a:rPr lang="en-US"/>
                      <a:t>Percentage</a:t>
                    </a:r>
                    <a:r>
                      <a:rPr lang="en-US" baseline="0"/>
                      <a:t> of low paid jobs actual 2021-2022</a:t>
                    </a:r>
                    <a:endParaRPr lang="en-US"/>
                  </a:p>
                </c:rich>
              </c:tx>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2-C423-4BE5-AEA7-15FEA361F419}"/>
                </c:ext>
              </c:extLst>
            </c:dLbl>
            <c:dLbl>
              <c:idx val="11"/>
              <c:layout>
                <c:manualLayout>
                  <c:x val="-2.4642797757487619E-2"/>
                  <c:y val="-0.12107164151326906"/>
                </c:manualLayout>
              </c:layout>
              <c:tx>
                <c:rich>
                  <a:bodyPr rot="0" spcFirstLastPara="1" vertOverflow="ellipsis" vert="horz" wrap="square" lIns="38100" tIns="19050" rIns="38100" bIns="19050" anchor="ctr" anchorCtr="1">
                    <a:noAutofit/>
                  </a:bodyPr>
                  <a:lstStyle/>
                  <a:p>
                    <a:pPr>
                      <a:defRPr sz="900" b="0" i="0" u="none" strike="noStrike" kern="1200" baseline="0">
                        <a:solidFill>
                          <a:schemeClr val="accent5">
                            <a:lumMod val="60000"/>
                            <a:lumOff val="40000"/>
                          </a:schemeClr>
                        </a:solidFill>
                        <a:latin typeface="Source Sans Pro" panose="020B0503030403020204" pitchFamily="34" charset="0"/>
                        <a:ea typeface="Source Sans Pro" panose="020B0503030403020204" pitchFamily="34" charset="0"/>
                        <a:cs typeface="+mn-cs"/>
                      </a:defRPr>
                    </a:pPr>
                    <a:r>
                      <a:rPr lang="en-US" sz="800">
                        <a:solidFill>
                          <a:schemeClr val="accent5">
                            <a:lumMod val="60000"/>
                            <a:lumOff val="40000"/>
                          </a:schemeClr>
                        </a:solidFill>
                      </a:rPr>
                      <a:t>November</a:t>
                    </a:r>
                    <a:r>
                      <a:rPr lang="en-US" sz="800" baseline="0">
                        <a:solidFill>
                          <a:schemeClr val="accent5">
                            <a:lumMod val="60000"/>
                            <a:lumOff val="40000"/>
                          </a:schemeClr>
                        </a:solidFill>
                      </a:rPr>
                      <a:t> 2022 forecast for November 2023</a:t>
                    </a:r>
                    <a:endParaRPr lang="en-US" sz="800">
                      <a:solidFill>
                        <a:schemeClr val="accent5">
                          <a:lumMod val="60000"/>
                          <a:lumOff val="40000"/>
                        </a:schemeClr>
                      </a:solidFill>
                    </a:endParaRPr>
                  </a:p>
                </c:rich>
              </c:tx>
              <c:spPr>
                <a:solidFill>
                  <a:schemeClr val="bg1"/>
                </a:solidFill>
                <a:ln>
                  <a:noFill/>
                </a:ln>
                <a:effectLst/>
              </c:spPr>
              <c:txPr>
                <a:bodyPr rot="0" spcFirstLastPara="1" vertOverflow="ellipsis" vert="horz" wrap="square" lIns="38100" tIns="19050" rIns="38100" bIns="19050" anchor="ctr" anchorCtr="1">
                  <a:noAutofit/>
                </a:bodyPr>
                <a:lstStyle/>
                <a:p>
                  <a:pPr>
                    <a:defRPr sz="900" b="0" i="0" u="none" strike="noStrike" kern="1200" baseline="0">
                      <a:solidFill>
                        <a:schemeClr val="accent5">
                          <a:lumMod val="60000"/>
                          <a:lumOff val="40000"/>
                        </a:schemeClr>
                      </a:solidFill>
                      <a:latin typeface="Source Sans Pro" panose="020B0503030403020204" pitchFamily="34" charset="0"/>
                      <a:ea typeface="Source Sans Pro" panose="020B0503030403020204" pitchFamily="34" charset="0"/>
                      <a:cs typeface="+mn-cs"/>
                    </a:defRPr>
                  </a:pPr>
                  <a:endParaRPr lang="en-US"/>
                </a:p>
              </c:txPr>
              <c:showLegendKey val="0"/>
              <c:showVal val="1"/>
              <c:showCatName val="0"/>
              <c:showSerName val="0"/>
              <c:showPercent val="0"/>
              <c:showBubbleSize val="0"/>
              <c:extLst>
                <c:ext xmlns:c15="http://schemas.microsoft.com/office/drawing/2012/chart" uri="{CE6537A1-D6FC-4f65-9D91-7224C49458BB}">
                  <c15:layout>
                    <c:manualLayout>
                      <c:w val="0.16403947102765998"/>
                      <c:h val="0.15954789759226123"/>
                    </c:manualLayout>
                  </c15:layout>
                  <c15:showDataLabelsRange val="0"/>
                </c:ext>
                <c:ext xmlns:c16="http://schemas.microsoft.com/office/drawing/2014/chart" uri="{C3380CC4-5D6E-409C-BE32-E72D297353CC}">
                  <c16:uniqueId val="{00000001-C423-4BE5-AEA7-15FEA361F419}"/>
                </c:ext>
              </c:extLst>
            </c:dLbl>
            <c:spPr>
              <a:solidFill>
                <a:schemeClr val="bg1"/>
              </a:solid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rgbClr val="20C4F4"/>
                    </a:solidFill>
                    <a:latin typeface="Source Sans Pro" panose="020B0503030403020204" pitchFamily="34" charset="0"/>
                    <a:ea typeface="Source Sans Pro" panose="020B0503030403020204" pitchFamily="34" charset="0"/>
                    <a:cs typeface="+mn-cs"/>
                  </a:defRPr>
                </a:pPr>
                <a:endParaRPr lang="en-US"/>
              </a:p>
            </c:txPr>
            <c:showLegendKey val="0"/>
            <c:showVal val="0"/>
            <c:showCatName val="0"/>
            <c:showSerName val="0"/>
            <c:showPercent val="0"/>
            <c:showBubbleSize val="0"/>
            <c:extLst>
              <c:ext xmlns:c15="http://schemas.microsoft.com/office/drawing/2012/chart" uri="{CE6537A1-D6FC-4f65-9D91-7224C49458BB}">
                <c15:showLeaderLines val="0"/>
              </c:ext>
            </c:extLst>
          </c:dLbls>
          <c:cat>
            <c:numRef>
              <c:f>Sheet1!$D$4:$O$4</c:f>
              <c:numCache>
                <c:formatCode>General</c:formatCode>
                <c:ptCount val="12"/>
                <c:pt idx="0">
                  <c:v>2012</c:v>
                </c:pt>
                <c:pt idx="1">
                  <c:v>2013</c:v>
                </c:pt>
                <c:pt idx="2">
                  <c:v>2014</c:v>
                </c:pt>
                <c:pt idx="3">
                  <c:v>2015</c:v>
                </c:pt>
                <c:pt idx="4">
                  <c:v>2016</c:v>
                </c:pt>
                <c:pt idx="5">
                  <c:v>2017</c:v>
                </c:pt>
                <c:pt idx="6">
                  <c:v>2018</c:v>
                </c:pt>
                <c:pt idx="7">
                  <c:v>2019</c:v>
                </c:pt>
                <c:pt idx="8">
                  <c:v>2020</c:v>
                </c:pt>
                <c:pt idx="9">
                  <c:v>2021</c:v>
                </c:pt>
                <c:pt idx="10">
                  <c:v>2022</c:v>
                </c:pt>
                <c:pt idx="11">
                  <c:v>2023</c:v>
                </c:pt>
              </c:numCache>
            </c:numRef>
          </c:cat>
          <c:val>
            <c:numRef>
              <c:f>Sheet1!$D$5:$O$5</c:f>
              <c:numCache>
                <c:formatCode>0.0%</c:formatCode>
                <c:ptCount val="12"/>
                <c:pt idx="0">
                  <c:v>0.1985245865117318</c:v>
                </c:pt>
                <c:pt idx="1">
                  <c:v>0.20961642233940125</c:v>
                </c:pt>
                <c:pt idx="2">
                  <c:v>0.2254238263470329</c:v>
                </c:pt>
                <c:pt idx="3">
                  <c:v>0.22800000000000001</c:v>
                </c:pt>
                <c:pt idx="4">
                  <c:v>0.23199999999999998</c:v>
                </c:pt>
                <c:pt idx="5">
                  <c:v>0.222</c:v>
                </c:pt>
                <c:pt idx="6">
                  <c:v>0.22899999999999998</c:v>
                </c:pt>
                <c:pt idx="7">
                  <c:v>0.2</c:v>
                </c:pt>
                <c:pt idx="8">
                  <c:v>0.20199999999999999</c:v>
                </c:pt>
                <c:pt idx="9">
                  <c:v>0.17100000000000001</c:v>
                </c:pt>
                <c:pt idx="10">
                  <c:v>0.122</c:v>
                </c:pt>
                <c:pt idx="11">
                  <c:v>0.18538112157933276</c:v>
                </c:pt>
              </c:numCache>
            </c:numRef>
          </c:val>
          <c:smooth val="0"/>
          <c:extLst>
            <c:ext xmlns:c16="http://schemas.microsoft.com/office/drawing/2014/chart" uri="{C3380CC4-5D6E-409C-BE32-E72D297353CC}">
              <c16:uniqueId val="{00000003-C423-4BE5-AEA7-15FEA361F419}"/>
            </c:ext>
          </c:extLst>
        </c:ser>
        <c:ser>
          <c:idx val="1"/>
          <c:order val="1"/>
          <c:spPr>
            <a:ln w="12700" cap="rnd">
              <a:solidFill>
                <a:schemeClr val="accent1"/>
              </a:solidFill>
              <a:prstDash val="dash"/>
              <a:round/>
            </a:ln>
            <a:effectLst/>
          </c:spPr>
          <c:marker>
            <c:symbol val="circle"/>
            <c:size val="5"/>
            <c:spPr>
              <a:solidFill>
                <a:srgbClr val="20C4F4"/>
              </a:solidFill>
              <a:ln w="9525">
                <a:noFill/>
              </a:ln>
              <a:effectLst/>
            </c:spPr>
          </c:marker>
          <c:dPt>
            <c:idx val="11"/>
            <c:marker>
              <c:symbol val="circle"/>
              <c:size val="5"/>
              <c:spPr>
                <a:solidFill>
                  <a:schemeClr val="accent1"/>
                </a:solidFill>
                <a:ln w="9525">
                  <a:noFill/>
                </a:ln>
                <a:effectLst/>
              </c:spPr>
            </c:marker>
            <c:bubble3D val="0"/>
            <c:extLst>
              <c:ext xmlns:c16="http://schemas.microsoft.com/office/drawing/2014/chart" uri="{C3380CC4-5D6E-409C-BE32-E72D297353CC}">
                <c16:uniqueId val="{00000004-C423-4BE5-AEA7-15FEA361F419}"/>
              </c:ext>
            </c:extLst>
          </c:dPt>
          <c:dLbls>
            <c:dLbl>
              <c:idx val="11"/>
              <c:layout>
                <c:manualLayout>
                  <c:x val="-1.7646800180640503E-2"/>
                  <c:y val="0.19432917824047505"/>
                </c:manualLayout>
              </c:layout>
              <c:tx>
                <c:rich>
                  <a:bodyPr rot="0" spcFirstLastPara="1" vertOverflow="ellipsis" vert="horz" wrap="square" lIns="38100" tIns="19050" rIns="38100" bIns="19050" anchor="ctr" anchorCtr="1">
                    <a:noAutofit/>
                  </a:bodyPr>
                  <a:lstStyle/>
                  <a:p>
                    <a:pPr>
                      <a:defRPr sz="900" b="0" i="0" u="none" strike="noStrike" kern="1200" baseline="0">
                        <a:solidFill>
                          <a:schemeClr val="accent1"/>
                        </a:solidFill>
                        <a:latin typeface="Source Sans Pro" panose="020B0503030403020204" pitchFamily="34" charset="0"/>
                        <a:ea typeface="Source Sans Pro" panose="020B0503030403020204" pitchFamily="34" charset="0"/>
                        <a:cs typeface="+mn-cs"/>
                      </a:defRPr>
                    </a:pPr>
                    <a:r>
                      <a:rPr lang="en-US" sz="800"/>
                      <a:t>May 2023 forecast for November 2023</a:t>
                    </a:r>
                    <a:endParaRPr lang="en-US"/>
                  </a:p>
                </c:rich>
              </c:tx>
              <c:spPr>
                <a:solidFill>
                  <a:schemeClr val="bg1"/>
                </a:solidFill>
                <a:ln>
                  <a:noFill/>
                </a:ln>
                <a:effectLst/>
              </c:spPr>
              <c:txPr>
                <a:bodyPr rot="0" spcFirstLastPara="1" vertOverflow="ellipsis" vert="horz" wrap="square" lIns="38100" tIns="19050" rIns="38100" bIns="19050" anchor="ctr" anchorCtr="1">
                  <a:noAutofit/>
                </a:bodyPr>
                <a:lstStyle/>
                <a:p>
                  <a:pPr>
                    <a:defRPr sz="900" b="0" i="0" u="none" strike="noStrike" kern="1200" baseline="0">
                      <a:solidFill>
                        <a:schemeClr val="accent1"/>
                      </a:solidFill>
                      <a:latin typeface="Source Sans Pro" panose="020B0503030403020204" pitchFamily="34" charset="0"/>
                      <a:ea typeface="Source Sans Pro" panose="020B0503030403020204" pitchFamily="34" charset="0"/>
                      <a:cs typeface="+mn-cs"/>
                    </a:defRPr>
                  </a:pPr>
                  <a:endParaRPr lang="en-US"/>
                </a:p>
              </c:txPr>
              <c:showLegendKey val="0"/>
              <c:showVal val="1"/>
              <c:showCatName val="0"/>
              <c:showSerName val="0"/>
              <c:showPercent val="0"/>
              <c:showBubbleSize val="0"/>
              <c:extLst>
                <c:ext xmlns:c15="http://schemas.microsoft.com/office/drawing/2012/chart" uri="{CE6537A1-D6FC-4f65-9D91-7224C49458BB}">
                  <c15:layout>
                    <c:manualLayout>
                      <c:w val="0.1789344042298458"/>
                      <c:h val="0.12184936066665136"/>
                    </c:manualLayout>
                  </c15:layout>
                  <c15:showDataLabelsRange val="0"/>
                </c:ext>
                <c:ext xmlns:c16="http://schemas.microsoft.com/office/drawing/2014/chart" uri="{C3380CC4-5D6E-409C-BE32-E72D297353CC}">
                  <c16:uniqueId val="{00000004-C423-4BE5-AEA7-15FEA361F419}"/>
                </c:ext>
              </c:extLst>
            </c:dLbl>
            <c:spPr>
              <a:solidFill>
                <a:schemeClr val="bg1"/>
              </a:solid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accent1"/>
                    </a:solidFill>
                    <a:latin typeface="Source Sans Pro" panose="020B0503030403020204" pitchFamily="34" charset="0"/>
                    <a:ea typeface="Source Sans Pro" panose="020B0503030403020204" pitchFamily="34" charset="0"/>
                    <a:cs typeface="+mn-cs"/>
                  </a:defRPr>
                </a:pPr>
                <a:endParaRPr lang="en-US"/>
              </a:p>
            </c:txPr>
            <c:showLegendKey val="0"/>
            <c:showVal val="0"/>
            <c:showCatName val="0"/>
            <c:showSerName val="0"/>
            <c:showPercent val="0"/>
            <c:showBubbleSize val="0"/>
            <c:extLst>
              <c:ext xmlns:c15="http://schemas.microsoft.com/office/drawing/2012/chart" uri="{CE6537A1-D6FC-4f65-9D91-7224C49458BB}">
                <c15:showLeaderLines val="0"/>
              </c:ext>
            </c:extLst>
          </c:dLbls>
          <c:cat>
            <c:numRef>
              <c:f>Sheet1!$D$4:$O$4</c:f>
              <c:numCache>
                <c:formatCode>General</c:formatCode>
                <c:ptCount val="12"/>
                <c:pt idx="0">
                  <c:v>2012</c:v>
                </c:pt>
                <c:pt idx="1">
                  <c:v>2013</c:v>
                </c:pt>
                <c:pt idx="2">
                  <c:v>2014</c:v>
                </c:pt>
                <c:pt idx="3">
                  <c:v>2015</c:v>
                </c:pt>
                <c:pt idx="4">
                  <c:v>2016</c:v>
                </c:pt>
                <c:pt idx="5">
                  <c:v>2017</c:v>
                </c:pt>
                <c:pt idx="6">
                  <c:v>2018</c:v>
                </c:pt>
                <c:pt idx="7">
                  <c:v>2019</c:v>
                </c:pt>
                <c:pt idx="8">
                  <c:v>2020</c:v>
                </c:pt>
                <c:pt idx="9">
                  <c:v>2021</c:v>
                </c:pt>
                <c:pt idx="10">
                  <c:v>2022</c:v>
                </c:pt>
                <c:pt idx="11">
                  <c:v>2023</c:v>
                </c:pt>
              </c:numCache>
            </c:numRef>
          </c:cat>
          <c:val>
            <c:numRef>
              <c:f>Sheet1!$D$6:$O$6</c:f>
              <c:numCache>
                <c:formatCode>General</c:formatCode>
                <c:ptCount val="12"/>
                <c:pt idx="10" formatCode="0.0%">
                  <c:v>0.122</c:v>
                </c:pt>
                <c:pt idx="11" formatCode="0.0%">
                  <c:v>0.15660333246223454</c:v>
                </c:pt>
              </c:numCache>
            </c:numRef>
          </c:val>
          <c:smooth val="0"/>
          <c:extLst>
            <c:ext xmlns:c16="http://schemas.microsoft.com/office/drawing/2014/chart" uri="{C3380CC4-5D6E-409C-BE32-E72D297353CC}">
              <c16:uniqueId val="{00000005-C423-4BE5-AEA7-15FEA361F419}"/>
            </c:ext>
          </c:extLst>
        </c:ser>
        <c:dLbls>
          <c:showLegendKey val="0"/>
          <c:showVal val="0"/>
          <c:showCatName val="0"/>
          <c:showSerName val="0"/>
          <c:showPercent val="0"/>
          <c:showBubbleSize val="0"/>
        </c:dLbls>
        <c:marker val="1"/>
        <c:smooth val="0"/>
        <c:axId val="2083958431"/>
        <c:axId val="2083953023"/>
      </c:lineChart>
      <c:catAx>
        <c:axId val="2083958431"/>
        <c:scaling>
          <c:orientation val="minMax"/>
        </c:scaling>
        <c:delete val="0"/>
        <c:axPos val="b"/>
        <c:numFmt formatCode="General" sourceLinked="1"/>
        <c:majorTickMark val="none"/>
        <c:minorTickMark val="none"/>
        <c:tickLblPos val="nextTo"/>
        <c:spPr>
          <a:noFill/>
          <a:ln w="9525" cap="flat" cmpd="sng" algn="ctr">
            <a:noFill/>
            <a:round/>
          </a:ln>
          <a:effectLst/>
        </c:spPr>
        <c:txPr>
          <a:bodyPr rot="-60000000" spcFirstLastPara="1" vertOverflow="ellipsis" vert="horz" wrap="square" anchor="ctr" anchorCtr="1"/>
          <a:lstStyle/>
          <a:p>
            <a:pPr>
              <a:defRPr sz="1100" b="0" i="0" u="none" strike="noStrike" kern="1200" baseline="0">
                <a:solidFill>
                  <a:schemeClr val="tx1">
                    <a:lumMod val="65000"/>
                    <a:lumOff val="35000"/>
                  </a:schemeClr>
                </a:solidFill>
                <a:latin typeface="Source Sans Pro" panose="020B0503030403020204" pitchFamily="34" charset="0"/>
                <a:ea typeface="Source Sans Pro" panose="020B0503030403020204" pitchFamily="34" charset="0"/>
                <a:cs typeface="+mn-cs"/>
              </a:defRPr>
            </a:pPr>
            <a:endParaRPr lang="en-US"/>
          </a:p>
        </c:txPr>
        <c:crossAx val="2083953023"/>
        <c:crosses val="autoZero"/>
        <c:auto val="1"/>
        <c:lblAlgn val="ctr"/>
        <c:lblOffset val="100"/>
        <c:noMultiLvlLbl val="0"/>
      </c:catAx>
      <c:valAx>
        <c:axId val="2083953023"/>
        <c:scaling>
          <c:orientation val="minMax"/>
          <c:min val="0"/>
        </c:scaling>
        <c:delete val="0"/>
        <c:axPos val="l"/>
        <c:majorGridlines>
          <c:spPr>
            <a:ln w="9525" cap="flat" cmpd="sng" algn="ctr">
              <a:solidFill>
                <a:schemeClr val="tx1">
                  <a:lumMod val="15000"/>
                  <a:lumOff val="85000"/>
                </a:schemeClr>
              </a:solidFill>
              <a:prstDash val="dash"/>
              <a:round/>
            </a:ln>
            <a:effectLst/>
          </c:spPr>
        </c:majorGridlines>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1100" b="0" i="0" u="none" strike="noStrike" kern="1200" baseline="0">
                <a:solidFill>
                  <a:schemeClr val="tx1">
                    <a:lumMod val="65000"/>
                    <a:lumOff val="35000"/>
                  </a:schemeClr>
                </a:solidFill>
                <a:latin typeface="Source Sans Pro" panose="020B0503030403020204" pitchFamily="34" charset="0"/>
                <a:ea typeface="Source Sans Pro" panose="020B0503030403020204" pitchFamily="34" charset="0"/>
                <a:cs typeface="+mn-cs"/>
              </a:defRPr>
            </a:pPr>
            <a:endParaRPr lang="en-US"/>
          </a:p>
        </c:txPr>
        <c:crossAx val="2083958431"/>
        <c:crosses val="autoZero"/>
        <c:crossBetween val="between"/>
        <c:majorUnit val="5.000000000000001E-2"/>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a:latin typeface="Source Sans Pro" panose="020B0503030403020204" pitchFamily="34" charset="0"/>
          <a:ea typeface="Source Sans Pro" panose="020B0503030403020204" pitchFamily="34" charset="0"/>
        </a:defRPr>
      </a:pPr>
      <a:endParaRPr lang="en-US"/>
    </a:p>
  </c:txPr>
  <c:externalData r:id="rId4">
    <c:autoUpdate val="0"/>
  </c:externalData>
</c:chartSpace>
</file>

<file path=word/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0.26750996247342079"/>
          <c:y val="4.2342978122794639E-2"/>
          <c:w val="0.69921875000000011"/>
          <c:h val="0.86059750646906596"/>
        </c:manualLayout>
      </c:layout>
      <c:barChart>
        <c:barDir val="bar"/>
        <c:grouping val="clustered"/>
        <c:varyColors val="0"/>
        <c:ser>
          <c:idx val="0"/>
          <c:order val="0"/>
          <c:tx>
            <c:strRef>
              <c:f>'Charts - 2022 report'!$C$23</c:f>
              <c:strCache>
                <c:ptCount val="1"/>
                <c:pt idx="0">
                  <c:v>April
2012</c:v>
                </c:pt>
              </c:strCache>
            </c:strRef>
          </c:tx>
          <c:spPr>
            <a:solidFill>
              <a:srgbClr val="FFDA19"/>
            </a:solidFill>
            <a:ln>
              <a:noFill/>
            </a:ln>
            <a:effectLst/>
          </c:spPr>
          <c:invertIfNegative val="0"/>
          <c:dPt>
            <c:idx val="6"/>
            <c:invertIfNegative val="0"/>
            <c:bubble3D val="0"/>
            <c:spPr>
              <a:solidFill>
                <a:srgbClr val="FFDA19"/>
              </a:solidFill>
              <a:ln>
                <a:noFill/>
              </a:ln>
              <a:effectLst/>
            </c:spPr>
            <c:extLst>
              <c:ext xmlns:c16="http://schemas.microsoft.com/office/drawing/2014/chart" uri="{C3380CC4-5D6E-409C-BE32-E72D297353CC}">
                <c16:uniqueId val="{00000001-D35C-4EAA-B83A-16A48E13E8BF}"/>
              </c:ext>
            </c:extLst>
          </c:dPt>
          <c:cat>
            <c:strRef>
              <c:f>'Charts - 2022 report'!$B$45:$B$56</c:f>
              <c:strCache>
                <c:ptCount val="12"/>
                <c:pt idx="0">
                  <c:v>All employees</c:v>
                </c:pt>
                <c:pt idx="2">
                  <c:v>Men</c:v>
                </c:pt>
                <c:pt idx="3">
                  <c:v>Women</c:v>
                </c:pt>
                <c:pt idx="5">
                  <c:v>Full-time employees</c:v>
                </c:pt>
                <c:pt idx="6">
                  <c:v>Part-time employees</c:v>
                </c:pt>
                <c:pt idx="8">
                  <c:v>Full-time male employees</c:v>
                </c:pt>
                <c:pt idx="9">
                  <c:v>Part-time male employees</c:v>
                </c:pt>
                <c:pt idx="10">
                  <c:v>Full-time female employees</c:v>
                </c:pt>
                <c:pt idx="11">
                  <c:v>Part-time female employees</c:v>
                </c:pt>
              </c:strCache>
            </c:strRef>
          </c:cat>
          <c:val>
            <c:numRef>
              <c:f>'Charts - 2022 report'!$C$45:$C$56</c:f>
              <c:numCache>
                <c:formatCode>General</c:formatCode>
                <c:ptCount val="12"/>
                <c:pt idx="0" formatCode="0.0%">
                  <c:v>0.1985245865117318</c:v>
                </c:pt>
                <c:pt idx="2" formatCode="0.0%">
                  <c:v>0.15078049692724152</c:v>
                </c:pt>
                <c:pt idx="3" formatCode="0.0%">
                  <c:v>0.24836795853669816</c:v>
                </c:pt>
                <c:pt idx="5" formatCode="0.0%">
                  <c:v>0.11710305493717335</c:v>
                </c:pt>
                <c:pt idx="6" formatCode="0.0%">
                  <c:v>0.40815296281928648</c:v>
                </c:pt>
                <c:pt idx="8" formatCode="0.0%">
                  <c:v>0.10061629943293339</c:v>
                </c:pt>
                <c:pt idx="9" formatCode="0.0%">
                  <c:v>0.46018344447949594</c:v>
                </c:pt>
                <c:pt idx="10" formatCode="0.0%">
                  <c:v>0.14016217861025299</c:v>
                </c:pt>
                <c:pt idx="11" formatCode="0.0%">
                  <c:v>0.39013420668632842</c:v>
                </c:pt>
              </c:numCache>
            </c:numRef>
          </c:val>
          <c:extLst>
            <c:ext xmlns:c16="http://schemas.microsoft.com/office/drawing/2014/chart" uri="{C3380CC4-5D6E-409C-BE32-E72D297353CC}">
              <c16:uniqueId val="{00000002-D35C-4EAA-B83A-16A48E13E8BF}"/>
            </c:ext>
          </c:extLst>
        </c:ser>
        <c:ser>
          <c:idx val="1"/>
          <c:order val="1"/>
          <c:tx>
            <c:strRef>
              <c:f>'Charts - 2022 report'!$D$23</c:f>
              <c:strCache>
                <c:ptCount val="1"/>
                <c:pt idx="0">
                  <c:v>April
2021</c:v>
                </c:pt>
              </c:strCache>
            </c:strRef>
          </c:tx>
          <c:spPr>
            <a:solidFill>
              <a:srgbClr val="F7941E"/>
            </a:solidFill>
            <a:ln>
              <a:noFill/>
            </a:ln>
            <a:effectLst/>
          </c:spPr>
          <c:invertIfNegative val="0"/>
          <c:dPt>
            <c:idx val="6"/>
            <c:invertIfNegative val="0"/>
            <c:bubble3D val="0"/>
            <c:spPr>
              <a:solidFill>
                <a:srgbClr val="F7941E"/>
              </a:solidFill>
              <a:ln>
                <a:noFill/>
              </a:ln>
              <a:effectLst/>
            </c:spPr>
            <c:extLst>
              <c:ext xmlns:c16="http://schemas.microsoft.com/office/drawing/2014/chart" uri="{C3380CC4-5D6E-409C-BE32-E72D297353CC}">
                <c16:uniqueId val="{00000004-D35C-4EAA-B83A-16A48E13E8BF}"/>
              </c:ext>
            </c:extLst>
          </c:dPt>
          <c:cat>
            <c:strRef>
              <c:f>'Charts - 2022 report'!$B$45:$B$56</c:f>
              <c:strCache>
                <c:ptCount val="12"/>
                <c:pt idx="0">
                  <c:v>All employees</c:v>
                </c:pt>
                <c:pt idx="2">
                  <c:v>Men</c:v>
                </c:pt>
                <c:pt idx="3">
                  <c:v>Women</c:v>
                </c:pt>
                <c:pt idx="5">
                  <c:v>Full-time employees</c:v>
                </c:pt>
                <c:pt idx="6">
                  <c:v>Part-time employees</c:v>
                </c:pt>
                <c:pt idx="8">
                  <c:v>Full-time male employees</c:v>
                </c:pt>
                <c:pt idx="9">
                  <c:v>Part-time male employees</c:v>
                </c:pt>
                <c:pt idx="10">
                  <c:v>Full-time female employees</c:v>
                </c:pt>
                <c:pt idx="11">
                  <c:v>Part-time female employees</c:v>
                </c:pt>
              </c:strCache>
            </c:strRef>
          </c:cat>
          <c:val>
            <c:numRef>
              <c:f>'Charts - 2022 report'!$D$45:$D$56</c:f>
              <c:numCache>
                <c:formatCode>General</c:formatCode>
                <c:ptCount val="12"/>
                <c:pt idx="0" formatCode="0.0%">
                  <c:v>0.17100000000000001</c:v>
                </c:pt>
                <c:pt idx="2" formatCode="0.0%">
                  <c:v>0.13900000000000001</c:v>
                </c:pt>
                <c:pt idx="3" formatCode="0.0%">
                  <c:v>0.20300000000000001</c:v>
                </c:pt>
                <c:pt idx="5" formatCode="0.0%">
                  <c:v>0.11</c:v>
                </c:pt>
                <c:pt idx="6" formatCode="0.0%">
                  <c:v>0.33200000000000002</c:v>
                </c:pt>
                <c:pt idx="8" formatCode="0.0%">
                  <c:v>9.8000000000000004E-2</c:v>
                </c:pt>
                <c:pt idx="9" formatCode="0.0%">
                  <c:v>0.38500000000000001</c:v>
                </c:pt>
                <c:pt idx="10" formatCode="0.0%">
                  <c:v>0.128</c:v>
                </c:pt>
                <c:pt idx="11" formatCode="0.0%">
                  <c:v>0.314</c:v>
                </c:pt>
              </c:numCache>
            </c:numRef>
          </c:val>
          <c:extLst>
            <c:ext xmlns:c16="http://schemas.microsoft.com/office/drawing/2014/chart" uri="{C3380CC4-5D6E-409C-BE32-E72D297353CC}">
              <c16:uniqueId val="{00000005-D35C-4EAA-B83A-16A48E13E8BF}"/>
            </c:ext>
          </c:extLst>
        </c:ser>
        <c:ser>
          <c:idx val="2"/>
          <c:order val="2"/>
          <c:tx>
            <c:strRef>
              <c:f>'Charts - 2022 report'!$E$23</c:f>
              <c:strCache>
                <c:ptCount val="1"/>
                <c:pt idx="0">
                  <c:v>April
2022</c:v>
                </c:pt>
              </c:strCache>
            </c:strRef>
          </c:tx>
          <c:spPr>
            <a:solidFill>
              <a:srgbClr val="20C4F4"/>
            </a:solidFill>
            <a:ln>
              <a:noFill/>
            </a:ln>
            <a:effectLst/>
          </c:spPr>
          <c:invertIfNegative val="0"/>
          <c:dPt>
            <c:idx val="6"/>
            <c:invertIfNegative val="0"/>
            <c:bubble3D val="0"/>
            <c:spPr>
              <a:solidFill>
                <a:srgbClr val="20C4F4"/>
              </a:solidFill>
              <a:ln>
                <a:noFill/>
              </a:ln>
              <a:effectLst/>
            </c:spPr>
            <c:extLst>
              <c:ext xmlns:c16="http://schemas.microsoft.com/office/drawing/2014/chart" uri="{C3380CC4-5D6E-409C-BE32-E72D297353CC}">
                <c16:uniqueId val="{00000007-D35C-4EAA-B83A-16A48E13E8BF}"/>
              </c:ext>
            </c:extLst>
          </c:dPt>
          <c:dLbls>
            <c:dLbl>
              <c:idx val="6"/>
              <c:layout>
                <c:manualLayout>
                  <c:x val="-4.4473860226011252E-3"/>
                  <c:y val="-8.4958896952551117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7-D35C-4EAA-B83A-16A48E13E8BF}"/>
                </c:ext>
              </c:extLst>
            </c:dLbl>
            <c:dLbl>
              <c:idx val="9"/>
              <c:layout>
                <c:manualLayout>
                  <c:x val="-4.4449149910007974E-3"/>
                  <c:y val="-1.2743834542882512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8-D35C-4EAA-B83A-16A48E13E8BF}"/>
                </c:ext>
              </c:extLst>
            </c:dLbl>
            <c:dLbl>
              <c:idx val="11"/>
              <c:layout>
                <c:manualLayout>
                  <c:x val="-4.4473860226011252E-3"/>
                  <c:y val="-8.4958896952551117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9-D35C-4EAA-B83A-16A48E13E8BF}"/>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rgbClr val="20C4F4"/>
                    </a:solidFill>
                    <a:latin typeface="Source Sans Pro" panose="020B0503030403020204" pitchFamily="34" charset="0"/>
                    <a:ea typeface="Source Sans Pro" panose="020B0503030403020204" pitchFamily="34" charset="0"/>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'Charts - 2022 report'!$B$45:$B$56</c:f>
              <c:strCache>
                <c:ptCount val="12"/>
                <c:pt idx="0">
                  <c:v>All employees</c:v>
                </c:pt>
                <c:pt idx="2">
                  <c:v>Men</c:v>
                </c:pt>
                <c:pt idx="3">
                  <c:v>Women</c:v>
                </c:pt>
                <c:pt idx="5">
                  <c:v>Full-time employees</c:v>
                </c:pt>
                <c:pt idx="6">
                  <c:v>Part-time employees</c:v>
                </c:pt>
                <c:pt idx="8">
                  <c:v>Full-time male employees</c:v>
                </c:pt>
                <c:pt idx="9">
                  <c:v>Part-time male employees</c:v>
                </c:pt>
                <c:pt idx="10">
                  <c:v>Full-time female employees</c:v>
                </c:pt>
                <c:pt idx="11">
                  <c:v>Part-time female employees</c:v>
                </c:pt>
              </c:strCache>
            </c:strRef>
          </c:cat>
          <c:val>
            <c:numRef>
              <c:f>'Charts - 2022 report'!$E$45:$E$56</c:f>
              <c:numCache>
                <c:formatCode>General</c:formatCode>
                <c:ptCount val="12"/>
                <c:pt idx="0" formatCode="0.0%">
                  <c:v>0.122</c:v>
                </c:pt>
                <c:pt idx="2" formatCode="0.0%">
                  <c:v>9.9000000000000005E-2</c:v>
                </c:pt>
                <c:pt idx="3" formatCode="0.0%">
                  <c:v>0.14599999999999999</c:v>
                </c:pt>
                <c:pt idx="5" formatCode="0.0%">
                  <c:v>7.0000000000000007E-2</c:v>
                </c:pt>
                <c:pt idx="6" formatCode="0.0%">
                  <c:v>0.26300000000000001</c:v>
                </c:pt>
                <c:pt idx="8" formatCode="0.0%">
                  <c:v>6.3E-2</c:v>
                </c:pt>
                <c:pt idx="9" formatCode="0.0%">
                  <c:v>0.312</c:v>
                </c:pt>
                <c:pt idx="10" formatCode="0.0%">
                  <c:v>8.1000000000000003E-2</c:v>
                </c:pt>
                <c:pt idx="11" formatCode="0.0%">
                  <c:v>0.245</c:v>
                </c:pt>
              </c:numCache>
            </c:numRef>
          </c:val>
          <c:extLst>
            <c:ext xmlns:c16="http://schemas.microsoft.com/office/drawing/2014/chart" uri="{C3380CC4-5D6E-409C-BE32-E72D297353CC}">
              <c16:uniqueId val="{0000000A-D35C-4EAA-B83A-16A48E13E8BF}"/>
            </c:ext>
          </c:extLst>
        </c:ser>
        <c:dLbls>
          <c:showLegendKey val="0"/>
          <c:showVal val="0"/>
          <c:showCatName val="0"/>
          <c:showSerName val="0"/>
          <c:showPercent val="0"/>
          <c:showBubbleSize val="0"/>
        </c:dLbls>
        <c:gapWidth val="75"/>
        <c:axId val="1358391360"/>
        <c:axId val="25197727"/>
      </c:barChart>
      <c:catAx>
        <c:axId val="1358391360"/>
        <c:scaling>
          <c:orientation val="maxMin"/>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Source Sans Pro" panose="020B0503030403020204" pitchFamily="34" charset="0"/>
                <a:ea typeface="Source Sans Pro" panose="020B0503030403020204" pitchFamily="34" charset="0"/>
                <a:cs typeface="+mn-cs"/>
              </a:defRPr>
            </a:pPr>
            <a:endParaRPr lang="en-US"/>
          </a:p>
        </c:txPr>
        <c:crossAx val="25197727"/>
        <c:crosses val="autoZero"/>
        <c:auto val="1"/>
        <c:lblAlgn val="ctr"/>
        <c:lblOffset val="100"/>
        <c:noMultiLvlLbl val="0"/>
      </c:catAx>
      <c:valAx>
        <c:axId val="25197727"/>
        <c:scaling>
          <c:orientation val="minMax"/>
        </c:scaling>
        <c:delete val="0"/>
        <c:axPos val="b"/>
        <c:majorGridlines>
          <c:spPr>
            <a:ln w="9525" cap="flat" cmpd="sng" algn="ctr">
              <a:solidFill>
                <a:schemeClr val="tx1">
                  <a:lumMod val="15000"/>
                  <a:lumOff val="85000"/>
                </a:schemeClr>
              </a:solidFill>
              <a:prstDash val="dash"/>
              <a:round/>
            </a:ln>
            <a:effectLst/>
          </c:spPr>
        </c:majorGridlines>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1000" b="0" i="0" u="none" strike="noStrike" kern="1200" baseline="0">
                <a:solidFill>
                  <a:schemeClr val="tx1">
                    <a:lumMod val="65000"/>
                    <a:lumOff val="35000"/>
                  </a:schemeClr>
                </a:solidFill>
                <a:latin typeface="Source Sans Pro" panose="020B0503030403020204" pitchFamily="34" charset="0"/>
                <a:ea typeface="Source Sans Pro" panose="020B0503030403020204" pitchFamily="34" charset="0"/>
                <a:cs typeface="+mn-cs"/>
              </a:defRPr>
            </a:pPr>
            <a:endParaRPr lang="en-US"/>
          </a:p>
        </c:txPr>
        <c:crossAx val="1358391360"/>
        <c:crosses val="max"/>
        <c:crossBetween val="between"/>
        <c:majorUnit val="0.1"/>
      </c:valAx>
      <c:spPr>
        <a:noFill/>
        <a:ln>
          <a:noFill/>
        </a:ln>
        <a:effectLst/>
      </c:spPr>
    </c:plotArea>
    <c:legend>
      <c:legendPos val="b"/>
      <c:legendEntry>
        <c:idx val="0"/>
        <c:txPr>
          <a:bodyPr rot="0" spcFirstLastPara="1" vertOverflow="ellipsis" vert="horz" wrap="square" anchor="ctr" anchorCtr="1"/>
          <a:lstStyle/>
          <a:p>
            <a:pPr>
              <a:defRPr sz="1000" b="0" i="0" u="none" strike="noStrike" kern="1200" baseline="0">
                <a:solidFill>
                  <a:srgbClr val="D6B200"/>
                </a:solidFill>
                <a:latin typeface="Source Sans Pro" panose="020B0503030403020204" pitchFamily="34" charset="0"/>
                <a:ea typeface="Source Sans Pro" panose="020B0503030403020204" pitchFamily="34" charset="0"/>
                <a:cs typeface="+mn-cs"/>
              </a:defRPr>
            </a:pPr>
            <a:endParaRPr lang="en-US"/>
          </a:p>
        </c:txPr>
      </c:legendEntry>
      <c:legendEntry>
        <c:idx val="1"/>
        <c:txPr>
          <a:bodyPr rot="0" spcFirstLastPara="1" vertOverflow="ellipsis" vert="horz" wrap="square" anchor="ctr" anchorCtr="1"/>
          <a:lstStyle/>
          <a:p>
            <a:pPr>
              <a:defRPr sz="1000" b="0" i="0" u="none" strike="noStrike" kern="1200" baseline="0">
                <a:solidFill>
                  <a:srgbClr val="F7941E"/>
                </a:solidFill>
                <a:latin typeface="Source Sans Pro" panose="020B0503030403020204" pitchFamily="34" charset="0"/>
                <a:ea typeface="Source Sans Pro" panose="020B0503030403020204" pitchFamily="34" charset="0"/>
                <a:cs typeface="+mn-cs"/>
              </a:defRPr>
            </a:pPr>
            <a:endParaRPr lang="en-US"/>
          </a:p>
        </c:txPr>
      </c:legendEntry>
      <c:legendEntry>
        <c:idx val="2"/>
        <c:txPr>
          <a:bodyPr rot="0" spcFirstLastPara="1" vertOverflow="ellipsis" vert="horz" wrap="square" anchor="ctr" anchorCtr="1"/>
          <a:lstStyle/>
          <a:p>
            <a:pPr>
              <a:defRPr sz="1000" b="0" i="0" u="none" strike="noStrike" kern="1200" baseline="0">
                <a:solidFill>
                  <a:srgbClr val="20C4F4"/>
                </a:solidFill>
                <a:latin typeface="Source Sans Pro" panose="020B0503030403020204" pitchFamily="34" charset="0"/>
                <a:ea typeface="Source Sans Pro" panose="020B0503030403020204" pitchFamily="34" charset="0"/>
                <a:cs typeface="+mn-cs"/>
              </a:defRPr>
            </a:pPr>
            <a:endParaRPr lang="en-US"/>
          </a:p>
        </c:txPr>
      </c:legendEntry>
      <c:layout>
        <c:manualLayout>
          <c:xMode val="edge"/>
          <c:yMode val="edge"/>
          <c:x val="0.82934496527777779"/>
          <c:y val="2.2147916666666666E-2"/>
          <c:w val="0.1287626736111111"/>
          <c:h val="0.40079305555555556"/>
        </c:manualLayout>
      </c:layout>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Source Sans Pro" panose="020B0503030403020204" pitchFamily="34" charset="0"/>
              <a:ea typeface="Source Sans Pro" panose="020B0503030403020204" pitchFamily="34" charset="0"/>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a:pPr>
      <a:endParaRPr lang="en-US"/>
    </a:p>
  </c:txPr>
  <c:externalData r:id="rId4">
    <c:autoUpdate val="0"/>
  </c:externalData>
</c:chartSpace>
</file>

<file path=word/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0"/>
    <c:plotArea>
      <c:layout>
        <c:manualLayout>
          <c:layoutTarget val="inner"/>
          <c:xMode val="edge"/>
          <c:yMode val="edge"/>
          <c:x val="0.16198698074329451"/>
          <c:y val="4.7615461949004449E-2"/>
          <c:w val="0.80356816964464861"/>
          <c:h val="0.87841143250409892"/>
        </c:manualLayout>
      </c:layout>
      <c:scatterChart>
        <c:scatterStyle val="lineMarker"/>
        <c:varyColors val="0"/>
        <c:ser>
          <c:idx val="0"/>
          <c:order val="0"/>
          <c:tx>
            <c:v>2022</c:v>
          </c:tx>
          <c:spPr>
            <a:ln w="19050" cap="rnd">
              <a:noFill/>
              <a:round/>
            </a:ln>
            <a:effectLst/>
          </c:spPr>
          <c:marker>
            <c:symbol val="circle"/>
            <c:size val="6"/>
            <c:spPr>
              <a:solidFill>
                <a:srgbClr val="F7941E"/>
              </a:solidFill>
              <a:ln w="9525">
                <a:noFill/>
              </a:ln>
              <a:effectLst/>
            </c:spPr>
          </c:marker>
          <c:dLbls>
            <c:spPr>
              <a:noFill/>
              <a:ln>
                <a:noFill/>
              </a:ln>
              <a:effectLst/>
            </c:spPr>
            <c:txPr>
              <a:bodyPr rot="0" spcFirstLastPara="1" vertOverflow="ellipsis" vert="horz" wrap="square" lIns="38100" tIns="19050" rIns="38100" bIns="19050" anchor="ctr" anchorCtr="1">
                <a:spAutoFit/>
              </a:bodyPr>
              <a:lstStyle/>
              <a:p>
                <a:pPr>
                  <a:defRPr sz="1050" b="0" i="0" u="none" strike="noStrike" kern="1200" baseline="0">
                    <a:solidFill>
                      <a:srgbClr val="F7941E"/>
                    </a:solidFill>
                    <a:latin typeface="Source Sans Pro" panose="020B0503030403020204" pitchFamily="34" charset="0"/>
                    <a:ea typeface="+mn-ea"/>
                    <a:cs typeface="+mn-cs"/>
                  </a:defRPr>
                </a:pPr>
                <a:endParaRPr lang="en-US"/>
              </a:p>
            </c:txPr>
            <c:dLblPos val="l"/>
            <c:showLegendKey val="0"/>
            <c:showVal val="0"/>
            <c:showCatName val="1"/>
            <c:showSerName val="0"/>
            <c:showPercent val="0"/>
            <c:showBubbleSize val="0"/>
            <c:showLeaderLines val="0"/>
            <c:extLst>
              <c:ext xmlns:c15="http://schemas.microsoft.com/office/drawing/2012/chart" uri="{CE6537A1-D6FC-4f65-9D91-7224C49458BB}">
                <c15:showLeaderLines val="0"/>
              </c:ext>
            </c:extLst>
          </c:dLbls>
          <c:errBars>
            <c:errDir val="x"/>
            <c:errBarType val="both"/>
            <c:errValType val="cust"/>
            <c:noEndCap val="1"/>
            <c:plus>
              <c:numRef>
                <c:f>'Ldn vs UK 2022'!$H$3:$H$14</c:f>
                <c:numCache>
                  <c:formatCode>General</c:formatCode>
                  <c:ptCount val="12"/>
                  <c:pt idx="0">
                    <c:v>6.477110114598908E-2</c:v>
                  </c:pt>
                  <c:pt idx="1">
                    <c:v>6.9999131601799935E-2</c:v>
                  </c:pt>
                  <c:pt idx="2">
                    <c:v>9.7512195121951334E-2</c:v>
                  </c:pt>
                  <c:pt idx="3">
                    <c:v>2.5872497690175578E-2</c:v>
                  </c:pt>
                  <c:pt idx="4">
                    <c:v>9.3635462555066107E-2</c:v>
                  </c:pt>
                  <c:pt idx="5">
                    <c:v>8.424455435125755E-2</c:v>
                  </c:pt>
                  <c:pt idx="6">
                    <c:v>8.7163120567375907E-2</c:v>
                  </c:pt>
                  <c:pt idx="7">
                    <c:v>0.11284792626728117</c:v>
                  </c:pt>
                  <c:pt idx="8">
                    <c:v>8.7842783505154745E-2</c:v>
                  </c:pt>
                  <c:pt idx="9">
                    <c:v>0.1008969072164949</c:v>
                  </c:pt>
                  <c:pt idx="10">
                    <c:v>6.6216326530612254E-2</c:v>
                  </c:pt>
                  <c:pt idx="11">
                    <c:v>9.2702702702702811E-2</c:v>
                  </c:pt>
                </c:numCache>
              </c:numRef>
            </c:plus>
            <c:minus>
              <c:numRef>
                <c:f>'Ldn vs UK 2022'!$G$3:$G$14</c:f>
                <c:numCache>
                  <c:formatCode>General</c:formatCode>
                  <c:ptCount val="12"/>
                  <c:pt idx="0">
                    <c:v>0</c:v>
                  </c:pt>
                  <c:pt idx="1">
                    <c:v>0</c:v>
                  </c:pt>
                  <c:pt idx="2">
                    <c:v>0</c:v>
                  </c:pt>
                  <c:pt idx="3">
                    <c:v>0</c:v>
                  </c:pt>
                  <c:pt idx="4">
                    <c:v>0</c:v>
                  </c:pt>
                  <c:pt idx="5">
                    <c:v>0</c:v>
                  </c:pt>
                  <c:pt idx="6">
                    <c:v>0</c:v>
                  </c:pt>
                  <c:pt idx="7">
                    <c:v>0</c:v>
                  </c:pt>
                  <c:pt idx="8">
                    <c:v>0</c:v>
                  </c:pt>
                  <c:pt idx="9">
                    <c:v>0</c:v>
                  </c:pt>
                  <c:pt idx="10">
                    <c:v>0</c:v>
                  </c:pt>
                  <c:pt idx="11">
                    <c:v>0</c:v>
                  </c:pt>
                </c:numCache>
              </c:numRef>
            </c:minus>
            <c:spPr>
              <a:noFill/>
              <a:ln w="9525" cap="flat" cmpd="sng" algn="ctr">
                <a:solidFill>
                  <a:schemeClr val="tx1">
                    <a:lumMod val="65000"/>
                    <a:lumOff val="35000"/>
                  </a:schemeClr>
                </a:solidFill>
                <a:round/>
              </a:ln>
              <a:effectLst/>
            </c:spPr>
          </c:errBars>
          <c:xVal>
            <c:numRef>
              <c:f>'Ldn vs UK 2022'!$E$3:$E$14</c:f>
              <c:numCache>
                <c:formatCode>0.0%</c:formatCode>
                <c:ptCount val="12"/>
                <c:pt idx="0">
                  <c:v>0.158</c:v>
                </c:pt>
                <c:pt idx="1">
                  <c:v>0.14800000000000002</c:v>
                </c:pt>
                <c:pt idx="2">
                  <c:v>0.14599999999999999</c:v>
                </c:pt>
                <c:pt idx="3">
                  <c:v>0.13600000000000001</c:v>
                </c:pt>
                <c:pt idx="4">
                  <c:v>0.13300000000000001</c:v>
                </c:pt>
                <c:pt idx="5">
                  <c:v>0.13300000000000001</c:v>
                </c:pt>
                <c:pt idx="6">
                  <c:v>0.125</c:v>
                </c:pt>
                <c:pt idx="7">
                  <c:v>0.11800000000000001</c:v>
                </c:pt>
                <c:pt idx="8">
                  <c:v>0.114</c:v>
                </c:pt>
                <c:pt idx="9">
                  <c:v>0.111</c:v>
                </c:pt>
                <c:pt idx="10">
                  <c:v>9.3000000000000013E-2</c:v>
                </c:pt>
                <c:pt idx="11">
                  <c:v>0.09</c:v>
                </c:pt>
              </c:numCache>
            </c:numRef>
          </c:xVal>
          <c:yVal>
            <c:numRef>
              <c:f>'Ldn vs UK 2022'!$F$3:$F$14</c:f>
              <c:numCache>
                <c:formatCode>General</c:formatCode>
                <c:ptCount val="12"/>
                <c:pt idx="0">
                  <c:v>6</c:v>
                </c:pt>
                <c:pt idx="1">
                  <c:v>5.5</c:v>
                </c:pt>
                <c:pt idx="2">
                  <c:v>5</c:v>
                </c:pt>
                <c:pt idx="3">
                  <c:v>4.5</c:v>
                </c:pt>
                <c:pt idx="4">
                  <c:v>4</c:v>
                </c:pt>
                <c:pt idx="5">
                  <c:v>3.5</c:v>
                </c:pt>
                <c:pt idx="6">
                  <c:v>3</c:v>
                </c:pt>
                <c:pt idx="7">
                  <c:v>2.5</c:v>
                </c:pt>
                <c:pt idx="8">
                  <c:v>2</c:v>
                </c:pt>
                <c:pt idx="9">
                  <c:v>1.5</c:v>
                </c:pt>
                <c:pt idx="10">
                  <c:v>1</c:v>
                </c:pt>
                <c:pt idx="11">
                  <c:v>0.5</c:v>
                </c:pt>
              </c:numCache>
            </c:numRef>
          </c:yVal>
          <c:smooth val="0"/>
          <c:extLst>
            <c:ext xmlns:c16="http://schemas.microsoft.com/office/drawing/2014/chart" uri="{C3380CC4-5D6E-409C-BE32-E72D297353CC}">
              <c16:uniqueId val="{00000000-6514-41A1-8D59-53DD50D8E766}"/>
            </c:ext>
          </c:extLst>
        </c:ser>
        <c:ser>
          <c:idx val="1"/>
          <c:order val="1"/>
          <c:tx>
            <c:v>2012</c:v>
          </c:tx>
          <c:spPr>
            <a:ln w="25400" cap="rnd">
              <a:noFill/>
              <a:round/>
            </a:ln>
            <a:effectLst/>
          </c:spPr>
          <c:marker>
            <c:symbol val="circle"/>
            <c:size val="6"/>
            <c:spPr>
              <a:solidFill>
                <a:srgbClr val="20C4F4"/>
              </a:solidFill>
              <a:ln w="9525">
                <a:noFill/>
              </a:ln>
              <a:effectLst/>
            </c:spPr>
          </c:marker>
          <c:dLbls>
            <c:dLbl>
              <c:idx val="0"/>
              <c:layout>
                <c:manualLayout>
                  <c:x val="-0.76773164448572617"/>
                  <c:y val="-1.3953310402243103E-2"/>
                </c:manualLayout>
              </c:layout>
              <c:tx>
                <c:rich>
                  <a:bodyPr rot="0" spcFirstLastPara="1" vertOverflow="ellipsis" vert="horz" wrap="square" lIns="38100" tIns="19050" rIns="38100" bIns="19050" anchor="ctr" anchorCtr="1">
                    <a:noAutofit/>
                  </a:bodyPr>
                  <a:lstStyle/>
                  <a:p>
                    <a:pPr>
                      <a:defRPr sz="900" b="0" i="0" u="none" strike="noStrike" kern="1200" baseline="0">
                        <a:solidFill>
                          <a:schemeClr val="tx1">
                            <a:lumMod val="75000"/>
                            <a:lumOff val="25000"/>
                          </a:schemeClr>
                        </a:solidFill>
                        <a:latin typeface="Source Sans Pro" panose="020B0503030403020204" pitchFamily="34" charset="0"/>
                        <a:ea typeface="Source Sans Pro" panose="020B0503030403020204" pitchFamily="34" charset="0"/>
                        <a:cs typeface="Arial" panose="020B0604020202020204" pitchFamily="34" charset="0"/>
                      </a:defRPr>
                    </a:pPr>
                    <a:r>
                      <a:rPr lang="en-US" sz="900"/>
                      <a:t>Yorkshire</a:t>
                    </a:r>
                    <a:r>
                      <a:rPr lang="en-US" sz="900" baseline="0"/>
                      <a:t> and the Humber </a:t>
                    </a:r>
                    <a:endParaRPr lang="en-US" sz="900"/>
                  </a:p>
                </c:rich>
              </c:tx>
              <c:spPr>
                <a:noFill/>
                <a:ln>
                  <a:noFill/>
                </a:ln>
                <a:effectLst/>
              </c:spPr>
              <c:txPr>
                <a:bodyPr rot="0" spcFirstLastPara="1" vertOverflow="ellipsis" vert="horz" wrap="square" lIns="38100" tIns="19050" rIns="38100" bIns="19050" anchor="ctr" anchorCtr="1">
                  <a:noAutofit/>
                </a:bodyPr>
                <a:lstStyle/>
                <a:p>
                  <a:pPr>
                    <a:defRPr sz="900" b="0" i="0" u="none" strike="noStrike" kern="1200" baseline="0">
                      <a:solidFill>
                        <a:schemeClr val="tx1">
                          <a:lumMod val="75000"/>
                          <a:lumOff val="25000"/>
                        </a:schemeClr>
                      </a:solidFill>
                      <a:latin typeface="Source Sans Pro" panose="020B0503030403020204" pitchFamily="34" charset="0"/>
                      <a:ea typeface="Source Sans Pro" panose="020B0503030403020204" pitchFamily="34" charset="0"/>
                      <a:cs typeface="Arial" panose="020B0604020202020204" pitchFamily="34" charset="0"/>
                    </a:defRPr>
                  </a:pPr>
                  <a:endParaRPr lang="en-US"/>
                </a:p>
              </c:txPr>
              <c:showLegendKey val="0"/>
              <c:showVal val="1"/>
              <c:showCatName val="0"/>
              <c:showSerName val="0"/>
              <c:showPercent val="0"/>
              <c:showBubbleSize val="0"/>
              <c:extLst>
                <c:ext xmlns:c15="http://schemas.microsoft.com/office/drawing/2012/chart" uri="{CE6537A1-D6FC-4f65-9D91-7224C49458BB}">
                  <c15:layout>
                    <c:manualLayout>
                      <c:w val="0.13402105204387674"/>
                      <c:h val="8.8031091229277561E-2"/>
                    </c:manualLayout>
                  </c15:layout>
                  <c15:showDataLabelsRange val="1"/>
                </c:ext>
                <c:ext xmlns:c16="http://schemas.microsoft.com/office/drawing/2014/chart" uri="{C3380CC4-5D6E-409C-BE32-E72D297353CC}">
                  <c16:uniqueId val="{00000001-6514-41A1-8D59-53DD50D8E766}"/>
                </c:ext>
              </c:extLst>
            </c:dLbl>
            <c:dLbl>
              <c:idx val="1"/>
              <c:layout>
                <c:manualLayout>
                  <c:x val="-0.7443612570783622"/>
                  <c:y val="2.4415546745883722E-7"/>
                </c:manualLayout>
              </c:layout>
              <c:tx>
                <c:rich>
                  <a:bodyPr rot="0" spcFirstLastPara="1" vertOverflow="ellipsis" vert="horz" wrap="square" lIns="38100" tIns="19050" rIns="38100" bIns="19050" anchor="ctr" anchorCtr="1">
                    <a:noAutofit/>
                  </a:bodyPr>
                  <a:lstStyle/>
                  <a:p>
                    <a:pPr>
                      <a:defRPr sz="900" b="0" i="0" u="none" strike="noStrike" kern="1200" baseline="0">
                        <a:solidFill>
                          <a:schemeClr val="tx1">
                            <a:lumMod val="75000"/>
                            <a:lumOff val="25000"/>
                          </a:schemeClr>
                        </a:solidFill>
                        <a:latin typeface="Source Sans Pro" panose="020B0503030403020204" pitchFamily="34" charset="0"/>
                        <a:ea typeface="Source Sans Pro" panose="020B0503030403020204" pitchFamily="34" charset="0"/>
                        <a:cs typeface="Arial" panose="020B0604020202020204" pitchFamily="34" charset="0"/>
                      </a:defRPr>
                    </a:pPr>
                    <a:r>
                      <a:rPr lang="en-US" sz="900"/>
                      <a:t>North East</a:t>
                    </a:r>
                  </a:p>
                </c:rich>
              </c:tx>
              <c:spPr>
                <a:noFill/>
                <a:ln>
                  <a:noFill/>
                </a:ln>
                <a:effectLst/>
              </c:spPr>
              <c:txPr>
                <a:bodyPr rot="0" spcFirstLastPara="1" vertOverflow="ellipsis" vert="horz" wrap="square" lIns="38100" tIns="19050" rIns="38100" bIns="19050" anchor="ctr" anchorCtr="1">
                  <a:noAutofit/>
                </a:bodyPr>
                <a:lstStyle/>
                <a:p>
                  <a:pPr>
                    <a:defRPr sz="900" b="0" i="0" u="none" strike="noStrike" kern="1200" baseline="0">
                      <a:solidFill>
                        <a:schemeClr val="tx1">
                          <a:lumMod val="75000"/>
                          <a:lumOff val="25000"/>
                        </a:schemeClr>
                      </a:solidFill>
                      <a:latin typeface="Source Sans Pro" panose="020B0503030403020204" pitchFamily="34" charset="0"/>
                      <a:ea typeface="Source Sans Pro" panose="020B0503030403020204" pitchFamily="34" charset="0"/>
                      <a:cs typeface="Arial" panose="020B0604020202020204" pitchFamily="34" charset="0"/>
                    </a:defRPr>
                  </a:pPr>
                  <a:endParaRPr lang="en-US"/>
                </a:p>
              </c:txPr>
              <c:showLegendKey val="0"/>
              <c:showVal val="1"/>
              <c:showCatName val="0"/>
              <c:showSerName val="0"/>
              <c:showPercent val="0"/>
              <c:showBubbleSize val="0"/>
              <c:extLst>
                <c:ext xmlns:c15="http://schemas.microsoft.com/office/drawing/2012/chart" uri="{CE6537A1-D6FC-4f65-9D91-7224C49458BB}">
                  <c15:layout>
                    <c:manualLayout>
                      <c:w val="0.10571243738358396"/>
                      <c:h val="6.2620261827440196E-2"/>
                    </c:manualLayout>
                  </c15:layout>
                  <c15:showDataLabelsRange val="1"/>
                </c:ext>
                <c:ext xmlns:c16="http://schemas.microsoft.com/office/drawing/2014/chart" uri="{C3380CC4-5D6E-409C-BE32-E72D297353CC}">
                  <c16:uniqueId val="{00000002-6514-41A1-8D59-53DD50D8E766}"/>
                </c:ext>
              </c:extLst>
            </c:dLbl>
            <c:dLbl>
              <c:idx val="2"/>
              <c:layout>
                <c:manualLayout>
                  <c:x val="-0.81149189782270581"/>
                  <c:y val="-8.013426597466497E-3"/>
                </c:manualLayout>
              </c:layout>
              <c:tx>
                <c:rich>
                  <a:bodyPr rot="0" spcFirstLastPara="1" vertOverflow="ellipsis" vert="horz" wrap="square" lIns="38100" tIns="19050" rIns="38100" bIns="19050" anchor="ctr" anchorCtr="1">
                    <a:noAutofit/>
                  </a:bodyPr>
                  <a:lstStyle/>
                  <a:p>
                    <a:pPr>
                      <a:defRPr sz="900" b="0" i="0" u="none" strike="noStrike" kern="1200" baseline="0">
                        <a:solidFill>
                          <a:schemeClr val="tx1">
                            <a:lumMod val="75000"/>
                            <a:lumOff val="25000"/>
                          </a:schemeClr>
                        </a:solidFill>
                        <a:latin typeface="Source Sans Pro" panose="020B0503030403020204" pitchFamily="34" charset="0"/>
                        <a:ea typeface="Source Sans Pro" panose="020B0503030403020204" pitchFamily="34" charset="0"/>
                        <a:cs typeface="Arial" panose="020B0604020202020204" pitchFamily="34" charset="0"/>
                      </a:defRPr>
                    </a:pPr>
                    <a:r>
                      <a:rPr lang="en-US" sz="900">
                        <a:latin typeface="Source Sans Pro" panose="020B0503030403020204" pitchFamily="34" charset="0"/>
                        <a:ea typeface="Source Sans Pro" panose="020B0503030403020204" pitchFamily="34" charset="0"/>
                        <a:cs typeface="Arial" panose="020B0604020202020204" pitchFamily="34" charset="0"/>
                      </a:rPr>
                      <a:t>Northern</a:t>
                    </a:r>
                    <a:r>
                      <a:rPr lang="en-US" sz="900" baseline="0">
                        <a:latin typeface="Source Sans Pro" panose="020B0503030403020204" pitchFamily="34" charset="0"/>
                        <a:ea typeface="Source Sans Pro" panose="020B0503030403020204" pitchFamily="34" charset="0"/>
                        <a:cs typeface="Arial" panose="020B0604020202020204" pitchFamily="34" charset="0"/>
                      </a:rPr>
                      <a:t> Ireland </a:t>
                    </a:r>
                  </a:p>
                  <a:p>
                    <a:pPr>
                      <a:defRPr>
                        <a:latin typeface="Source Sans Pro" panose="020B0503030403020204" pitchFamily="34" charset="0"/>
                        <a:ea typeface="Source Sans Pro" panose="020B0503030403020204" pitchFamily="34" charset="0"/>
                        <a:cs typeface="Arial" panose="020B0604020202020204" pitchFamily="34" charset="0"/>
                      </a:defRPr>
                    </a:pPr>
                    <a:endParaRPr lang="en-US" sz="900">
                      <a:latin typeface="Source Sans Pro" panose="020B0503030403020204" pitchFamily="34" charset="0"/>
                      <a:ea typeface="Source Sans Pro" panose="020B0503030403020204" pitchFamily="34" charset="0"/>
                      <a:cs typeface="Arial" panose="020B0604020202020204" pitchFamily="34" charset="0"/>
                    </a:endParaRPr>
                  </a:p>
                </c:rich>
              </c:tx>
              <c:spPr>
                <a:noFill/>
                <a:ln>
                  <a:noFill/>
                </a:ln>
                <a:effectLst/>
              </c:spPr>
              <c:txPr>
                <a:bodyPr rot="0" spcFirstLastPara="1" vertOverflow="ellipsis" vert="horz" wrap="square" lIns="38100" tIns="19050" rIns="38100" bIns="19050" anchor="ctr" anchorCtr="1">
                  <a:noAutofit/>
                </a:bodyPr>
                <a:lstStyle/>
                <a:p>
                  <a:pPr>
                    <a:defRPr sz="900" b="0" i="0" u="none" strike="noStrike" kern="1200" baseline="0">
                      <a:solidFill>
                        <a:schemeClr val="tx1">
                          <a:lumMod val="75000"/>
                          <a:lumOff val="25000"/>
                        </a:schemeClr>
                      </a:solidFill>
                      <a:latin typeface="Source Sans Pro" panose="020B0503030403020204" pitchFamily="34" charset="0"/>
                      <a:ea typeface="Source Sans Pro" panose="020B0503030403020204" pitchFamily="34" charset="0"/>
                      <a:cs typeface="Arial" panose="020B0604020202020204" pitchFamily="34" charset="0"/>
                    </a:defRPr>
                  </a:pPr>
                  <a:endParaRPr lang="en-US"/>
                </a:p>
              </c:txPr>
              <c:showLegendKey val="0"/>
              <c:showVal val="1"/>
              <c:showCatName val="0"/>
              <c:showSerName val="0"/>
              <c:showPercent val="0"/>
              <c:showBubbleSize val="0"/>
              <c:extLst>
                <c:ext xmlns:c15="http://schemas.microsoft.com/office/drawing/2012/chart" uri="{CE6537A1-D6FC-4f65-9D91-7224C49458BB}">
                  <c15:layout>
                    <c:manualLayout>
                      <c:w val="0.15438126006153424"/>
                      <c:h val="5.2620142191261141E-2"/>
                    </c:manualLayout>
                  </c15:layout>
                  <c15:showDataLabelsRange val="1"/>
                </c:ext>
                <c:ext xmlns:c16="http://schemas.microsoft.com/office/drawing/2014/chart" uri="{C3380CC4-5D6E-409C-BE32-E72D297353CC}">
                  <c16:uniqueId val="{00000003-6514-41A1-8D59-53DD50D8E766}"/>
                </c:ext>
              </c:extLst>
            </c:dLbl>
            <c:dLbl>
              <c:idx val="3"/>
              <c:layout>
                <c:manualLayout>
                  <c:x val="-0.60482037019912727"/>
                  <c:y val="-1.2403179818350044E-2"/>
                </c:manualLayout>
              </c:layout>
              <c:tx>
                <c:rich>
                  <a:bodyPr rot="0" spcFirstLastPara="1" vertOverflow="ellipsis" vert="horz" wrap="square" lIns="38100" tIns="19050" rIns="38100" bIns="19050" anchor="ctr" anchorCtr="1">
                    <a:noAutofit/>
                  </a:bodyPr>
                  <a:lstStyle/>
                  <a:p>
                    <a:pPr>
                      <a:defRPr sz="900" b="0" i="0" u="none" strike="noStrike" kern="1200" baseline="0">
                        <a:solidFill>
                          <a:schemeClr val="tx1">
                            <a:lumMod val="75000"/>
                            <a:lumOff val="25000"/>
                          </a:schemeClr>
                        </a:solidFill>
                        <a:latin typeface="Source Sans Pro" panose="020B0503030403020204" pitchFamily="34" charset="0"/>
                        <a:ea typeface="Source Sans Pro" panose="020B0503030403020204" pitchFamily="34" charset="0"/>
                        <a:cs typeface="Arial" panose="020B0604020202020204" pitchFamily="34" charset="0"/>
                      </a:defRPr>
                    </a:pPr>
                    <a:r>
                      <a:rPr lang="en-US" sz="900"/>
                      <a:t>London</a:t>
                    </a:r>
                  </a:p>
                </c:rich>
              </c:tx>
              <c:spPr>
                <a:noFill/>
                <a:ln>
                  <a:noFill/>
                </a:ln>
                <a:effectLst/>
              </c:spPr>
              <c:txPr>
                <a:bodyPr rot="0" spcFirstLastPara="1" vertOverflow="ellipsis" vert="horz" wrap="square" lIns="38100" tIns="19050" rIns="38100" bIns="19050" anchor="ctr" anchorCtr="1">
                  <a:noAutofit/>
                </a:bodyPr>
                <a:lstStyle/>
                <a:p>
                  <a:pPr>
                    <a:defRPr sz="900" b="0" i="0" u="none" strike="noStrike" kern="1200" baseline="0">
                      <a:solidFill>
                        <a:schemeClr val="tx1">
                          <a:lumMod val="75000"/>
                          <a:lumOff val="25000"/>
                        </a:schemeClr>
                      </a:solidFill>
                      <a:latin typeface="Source Sans Pro" panose="020B0503030403020204" pitchFamily="34" charset="0"/>
                      <a:ea typeface="Source Sans Pro" panose="020B0503030403020204" pitchFamily="34" charset="0"/>
                      <a:cs typeface="Arial" panose="020B0604020202020204" pitchFamily="34" charset="0"/>
                    </a:defRPr>
                  </a:pPr>
                  <a:endParaRPr lang="en-US"/>
                </a:p>
              </c:txPr>
              <c:showLegendKey val="0"/>
              <c:showVal val="1"/>
              <c:showCatName val="0"/>
              <c:showSerName val="0"/>
              <c:showPercent val="0"/>
              <c:showBubbleSize val="0"/>
              <c:extLst>
                <c:ext xmlns:c15="http://schemas.microsoft.com/office/drawing/2012/chart" uri="{CE6537A1-D6FC-4f65-9D91-7224C49458BB}">
                  <c15:layout>
                    <c:manualLayout>
                      <c:w val="8.5270967247186705E-2"/>
                      <c:h val="6.2620261827440196E-2"/>
                    </c:manualLayout>
                  </c15:layout>
                  <c15:showDataLabelsRange val="1"/>
                </c:ext>
                <c:ext xmlns:c16="http://schemas.microsoft.com/office/drawing/2014/chart" uri="{C3380CC4-5D6E-409C-BE32-E72D297353CC}">
                  <c16:uniqueId val="{00000004-6514-41A1-8D59-53DD50D8E766}"/>
                </c:ext>
              </c:extLst>
            </c:dLbl>
            <c:dLbl>
              <c:idx val="4"/>
              <c:layout>
                <c:manualLayout>
                  <c:x val="-0.76959370218319434"/>
                  <c:y val="-6.2015269674024556E-3"/>
                </c:manualLayout>
              </c:layout>
              <c:tx>
                <c:rich>
                  <a:bodyPr/>
                  <a:lstStyle/>
                  <a:p>
                    <a:r>
                      <a:rPr lang="en-US"/>
                      <a:t>East</a:t>
                    </a:r>
                    <a:r>
                      <a:rPr lang="en-US" baseline="0"/>
                      <a:t> Midlands</a:t>
                    </a:r>
                    <a:endParaRPr lang="en-US"/>
                  </a:p>
                </c:rich>
              </c:tx>
              <c:showLegendKey val="0"/>
              <c:showVal val="1"/>
              <c:showCatName val="0"/>
              <c:showSerName val="0"/>
              <c:showPercent val="0"/>
              <c:showBubbleSize val="0"/>
              <c:extLst>
                <c:ext xmlns:c15="http://schemas.microsoft.com/office/drawing/2012/chart" uri="{CE6537A1-D6FC-4f65-9D91-7224C49458BB}">
                  <c15:showDataLabelsRange val="1"/>
                </c:ext>
                <c:ext xmlns:c16="http://schemas.microsoft.com/office/drawing/2014/chart" uri="{C3380CC4-5D6E-409C-BE32-E72D297353CC}">
                  <c16:uniqueId val="{00000005-6514-41A1-8D59-53DD50D8E766}"/>
                </c:ext>
              </c:extLst>
            </c:dLbl>
            <c:dLbl>
              <c:idx val="5"/>
              <c:layout>
                <c:manualLayout>
                  <c:x val="-0.74683739538097293"/>
                  <c:y val="-9.3022904511036834E-3"/>
                </c:manualLayout>
              </c:layout>
              <c:tx>
                <c:rich>
                  <a:bodyPr/>
                  <a:lstStyle/>
                  <a:p>
                    <a:r>
                      <a:rPr lang="en-US"/>
                      <a:t>West Midlands</a:t>
                    </a:r>
                  </a:p>
                </c:rich>
              </c:tx>
              <c:showLegendKey val="0"/>
              <c:showVal val="1"/>
              <c:showCatName val="0"/>
              <c:showSerName val="0"/>
              <c:showPercent val="0"/>
              <c:showBubbleSize val="0"/>
              <c:extLst>
                <c:ext xmlns:c15="http://schemas.microsoft.com/office/drawing/2012/chart" uri="{CE6537A1-D6FC-4f65-9D91-7224C49458BB}">
                  <c15:showDataLabelsRange val="1"/>
                </c:ext>
                <c:ext xmlns:c16="http://schemas.microsoft.com/office/drawing/2014/chart" uri="{C3380CC4-5D6E-409C-BE32-E72D297353CC}">
                  <c16:uniqueId val="{00000006-6514-41A1-8D59-53DD50D8E766}"/>
                </c:ext>
              </c:extLst>
            </c:dLbl>
            <c:dLbl>
              <c:idx val="6"/>
              <c:layout>
                <c:manualLayout>
                  <c:x val="-0.7321355105373627"/>
                  <c:y val="-9.3022904511037424E-3"/>
                </c:manualLayout>
              </c:layout>
              <c:tx>
                <c:rich>
                  <a:bodyPr/>
                  <a:lstStyle/>
                  <a:p>
                    <a:r>
                      <a:rPr lang="en-US"/>
                      <a:t>North West</a:t>
                    </a:r>
                  </a:p>
                </c:rich>
              </c:tx>
              <c:showLegendKey val="0"/>
              <c:showVal val="1"/>
              <c:showCatName val="0"/>
              <c:showSerName val="0"/>
              <c:showPercent val="0"/>
              <c:showBubbleSize val="0"/>
              <c:extLst>
                <c:ext xmlns:c15="http://schemas.microsoft.com/office/drawing/2012/chart" uri="{CE6537A1-D6FC-4f65-9D91-7224C49458BB}">
                  <c15:showDataLabelsRange val="1"/>
                </c:ext>
                <c:ext xmlns:c16="http://schemas.microsoft.com/office/drawing/2014/chart" uri="{C3380CC4-5D6E-409C-BE32-E72D297353CC}">
                  <c16:uniqueId val="{00000007-6514-41A1-8D59-53DD50D8E766}"/>
                </c:ext>
              </c:extLst>
            </c:dLbl>
            <c:dLbl>
              <c:idx val="7"/>
              <c:layout>
                <c:manualLayout>
                  <c:x val="-0.75657653916681644"/>
                  <c:y val="-9.3988894061764125E-3"/>
                </c:manualLayout>
              </c:layout>
              <c:tx>
                <c:rich>
                  <a:bodyPr rot="0" spcFirstLastPara="1" vertOverflow="ellipsis" vert="horz" wrap="square" lIns="38100" tIns="19050" rIns="38100" bIns="19050" anchor="ctr" anchorCtr="1">
                    <a:noAutofit/>
                  </a:bodyPr>
                  <a:lstStyle/>
                  <a:p>
                    <a:pPr>
                      <a:defRPr sz="900" b="0" i="0" u="none" strike="noStrike" kern="1200" baseline="0">
                        <a:solidFill>
                          <a:schemeClr val="tx1">
                            <a:lumMod val="75000"/>
                            <a:lumOff val="25000"/>
                          </a:schemeClr>
                        </a:solidFill>
                        <a:latin typeface="Source Sans Pro" panose="020B0503030403020204" pitchFamily="34" charset="0"/>
                        <a:ea typeface="Source Sans Pro" panose="020B0503030403020204" pitchFamily="34" charset="0"/>
                        <a:cs typeface="Arial" panose="020B0604020202020204" pitchFamily="34" charset="0"/>
                      </a:defRPr>
                    </a:pPr>
                    <a:r>
                      <a:rPr lang="en-US" sz="900"/>
                      <a:t>Wales</a:t>
                    </a:r>
                  </a:p>
                </c:rich>
              </c:tx>
              <c:spPr>
                <a:noFill/>
                <a:ln>
                  <a:noFill/>
                </a:ln>
                <a:effectLst/>
              </c:spPr>
              <c:txPr>
                <a:bodyPr rot="0" spcFirstLastPara="1" vertOverflow="ellipsis" vert="horz" wrap="square" lIns="38100" tIns="19050" rIns="38100" bIns="19050" anchor="ctr" anchorCtr="1">
                  <a:noAutofit/>
                </a:bodyPr>
                <a:lstStyle/>
                <a:p>
                  <a:pPr>
                    <a:defRPr sz="900" b="0" i="0" u="none" strike="noStrike" kern="1200" baseline="0">
                      <a:solidFill>
                        <a:schemeClr val="tx1">
                          <a:lumMod val="75000"/>
                          <a:lumOff val="25000"/>
                        </a:schemeClr>
                      </a:solidFill>
                      <a:latin typeface="Source Sans Pro" panose="020B0503030403020204" pitchFamily="34" charset="0"/>
                      <a:ea typeface="Source Sans Pro" panose="020B0503030403020204" pitchFamily="34" charset="0"/>
                      <a:cs typeface="Arial" panose="020B0604020202020204" pitchFamily="34" charset="0"/>
                    </a:defRPr>
                  </a:pPr>
                  <a:endParaRPr lang="en-US"/>
                </a:p>
              </c:txPr>
              <c:showLegendKey val="0"/>
              <c:showVal val="1"/>
              <c:showCatName val="0"/>
              <c:showSerName val="0"/>
              <c:showPercent val="0"/>
              <c:showBubbleSize val="0"/>
              <c:extLst>
                <c:ext xmlns:c15="http://schemas.microsoft.com/office/drawing/2012/chart" uri="{CE6537A1-D6FC-4f65-9D91-7224C49458BB}">
                  <c15:layout>
                    <c:manualLayout>
                      <c:w val="7.0746103557352252E-2"/>
                      <c:h val="3.4375510259161052E-2"/>
                    </c:manualLayout>
                  </c15:layout>
                  <c15:showDataLabelsRange val="1"/>
                </c:ext>
                <c:ext xmlns:c16="http://schemas.microsoft.com/office/drawing/2014/chart" uri="{C3380CC4-5D6E-409C-BE32-E72D297353CC}">
                  <c16:uniqueId val="{00000008-6514-41A1-8D59-53DD50D8E766}"/>
                </c:ext>
              </c:extLst>
            </c:dLbl>
            <c:dLbl>
              <c:idx val="8"/>
              <c:layout>
                <c:manualLayout>
                  <c:x val="-0.70181208791400518"/>
                  <c:y val="-6.2015269674024556E-3"/>
                </c:manualLayout>
              </c:layout>
              <c:tx>
                <c:rich>
                  <a:bodyPr/>
                  <a:lstStyle/>
                  <a:p>
                    <a:r>
                      <a:rPr lang="en-US"/>
                      <a:t>East</a:t>
                    </a:r>
                  </a:p>
                </c:rich>
              </c:tx>
              <c:showLegendKey val="0"/>
              <c:showVal val="1"/>
              <c:showCatName val="0"/>
              <c:showSerName val="0"/>
              <c:showPercent val="0"/>
              <c:showBubbleSize val="0"/>
              <c:extLst>
                <c:ext xmlns:c15="http://schemas.microsoft.com/office/drawing/2012/chart" uri="{CE6537A1-D6FC-4f65-9D91-7224C49458BB}">
                  <c15:showDataLabelsRange val="1"/>
                </c:ext>
                <c:ext xmlns:c16="http://schemas.microsoft.com/office/drawing/2014/chart" uri="{C3380CC4-5D6E-409C-BE32-E72D297353CC}">
                  <c16:uniqueId val="{00000009-6514-41A1-8D59-53DD50D8E766}"/>
                </c:ext>
              </c:extLst>
            </c:dLbl>
            <c:dLbl>
              <c:idx val="9"/>
              <c:layout>
                <c:manualLayout>
                  <c:x val="-0.7350270722411083"/>
                  <c:y val="-6.3466436697105621E-3"/>
                </c:manualLayout>
              </c:layout>
              <c:tx>
                <c:rich>
                  <a:bodyPr rot="0" spcFirstLastPara="1" vertOverflow="ellipsis" vert="horz" wrap="square" lIns="38100" tIns="19050" rIns="38100" bIns="19050" anchor="ctr" anchorCtr="1">
                    <a:noAutofit/>
                  </a:bodyPr>
                  <a:lstStyle/>
                  <a:p>
                    <a:pPr>
                      <a:defRPr sz="900" b="0" i="0" u="none" strike="noStrike" kern="1200" baseline="0">
                        <a:solidFill>
                          <a:schemeClr val="tx1">
                            <a:lumMod val="75000"/>
                            <a:lumOff val="25000"/>
                          </a:schemeClr>
                        </a:solidFill>
                        <a:latin typeface="Source Sans Pro" panose="020B0503030403020204" pitchFamily="34" charset="0"/>
                        <a:ea typeface="Source Sans Pro" panose="020B0503030403020204" pitchFamily="34" charset="0"/>
                        <a:cs typeface="Arial" panose="020B0604020202020204" pitchFamily="34" charset="0"/>
                      </a:defRPr>
                    </a:pPr>
                    <a:r>
                      <a:rPr lang="en-US" sz="900"/>
                      <a:t>South West</a:t>
                    </a:r>
                  </a:p>
                </c:rich>
              </c:tx>
              <c:spPr>
                <a:noFill/>
                <a:ln>
                  <a:noFill/>
                </a:ln>
                <a:effectLst/>
              </c:spPr>
              <c:txPr>
                <a:bodyPr rot="0" spcFirstLastPara="1" vertOverflow="ellipsis" vert="horz" wrap="square" lIns="38100" tIns="19050" rIns="38100" bIns="19050" anchor="ctr" anchorCtr="1">
                  <a:noAutofit/>
                </a:bodyPr>
                <a:lstStyle/>
                <a:p>
                  <a:pPr>
                    <a:defRPr sz="900" b="0" i="0" u="none" strike="noStrike" kern="1200" baseline="0">
                      <a:solidFill>
                        <a:schemeClr val="tx1">
                          <a:lumMod val="75000"/>
                          <a:lumOff val="25000"/>
                        </a:schemeClr>
                      </a:solidFill>
                      <a:latin typeface="Source Sans Pro" panose="020B0503030403020204" pitchFamily="34" charset="0"/>
                      <a:ea typeface="Source Sans Pro" panose="020B0503030403020204" pitchFamily="34" charset="0"/>
                      <a:cs typeface="Arial" panose="020B0604020202020204" pitchFamily="34" charset="0"/>
                    </a:defRPr>
                  </a:pPr>
                  <a:endParaRPr lang="en-US"/>
                </a:p>
              </c:txPr>
              <c:showLegendKey val="0"/>
              <c:showVal val="1"/>
              <c:showCatName val="0"/>
              <c:showSerName val="0"/>
              <c:showPercent val="0"/>
              <c:showBubbleSize val="0"/>
              <c:extLst>
                <c:ext xmlns:c15="http://schemas.microsoft.com/office/drawing/2012/chart" uri="{CE6537A1-D6FC-4f65-9D91-7224C49458BB}">
                  <c15:layout>
                    <c:manualLayout>
                      <c:w val="0.11348265989241928"/>
                      <c:h val="4.1787546340880041E-2"/>
                    </c:manualLayout>
                  </c15:layout>
                  <c15:showDataLabelsRange val="1"/>
                </c:ext>
                <c:ext xmlns:c16="http://schemas.microsoft.com/office/drawing/2014/chart" uri="{C3380CC4-5D6E-409C-BE32-E72D297353CC}">
                  <c16:uniqueId val="{0000000A-6514-41A1-8D59-53DD50D8E766}"/>
                </c:ext>
              </c:extLst>
            </c:dLbl>
            <c:dLbl>
              <c:idx val="10"/>
              <c:layout>
                <c:manualLayout>
                  <c:x val="-0.59786879897269651"/>
                  <c:y val="-9.6678562661681676E-5"/>
                </c:manualLayout>
              </c:layout>
              <c:tx>
                <c:rich>
                  <a:bodyPr/>
                  <a:lstStyle/>
                  <a:p>
                    <a:r>
                      <a:rPr lang="en-US"/>
                      <a:t>South East</a:t>
                    </a:r>
                  </a:p>
                </c:rich>
              </c:tx>
              <c:showLegendKey val="0"/>
              <c:showVal val="1"/>
              <c:showCatName val="0"/>
              <c:showSerName val="0"/>
              <c:showPercent val="0"/>
              <c:showBubbleSize val="0"/>
              <c:extLst>
                <c:ext xmlns:c15="http://schemas.microsoft.com/office/drawing/2012/chart" uri="{CE6537A1-D6FC-4f65-9D91-7224C49458BB}">
                  <c15:showDataLabelsRange val="1"/>
                </c:ext>
                <c:ext xmlns:c16="http://schemas.microsoft.com/office/drawing/2014/chart" uri="{C3380CC4-5D6E-409C-BE32-E72D297353CC}">
                  <c16:uniqueId val="{0000000B-6514-41A1-8D59-53DD50D8E766}"/>
                </c:ext>
              </c:extLst>
            </c:dLbl>
            <c:dLbl>
              <c:idx val="11"/>
              <c:layout>
                <c:manualLayout>
                  <c:x val="-0.65186783238622981"/>
                  <c:y val="-1.172381873544287E-16"/>
                </c:manualLayout>
              </c:layout>
              <c:tx>
                <c:rich>
                  <a:bodyPr/>
                  <a:lstStyle/>
                  <a:p>
                    <a:r>
                      <a:rPr lang="en-US"/>
                      <a:t>Scotland</a:t>
                    </a:r>
                  </a:p>
                </c:rich>
              </c:tx>
              <c:showLegendKey val="0"/>
              <c:showVal val="1"/>
              <c:showCatName val="0"/>
              <c:showSerName val="0"/>
              <c:showPercent val="0"/>
              <c:showBubbleSize val="0"/>
              <c:extLst>
                <c:ext xmlns:c15="http://schemas.microsoft.com/office/drawing/2012/chart" uri="{CE6537A1-D6FC-4f65-9D91-7224C49458BB}">
                  <c15:showDataLabelsRange val="1"/>
                </c:ext>
                <c:ext xmlns:c16="http://schemas.microsoft.com/office/drawing/2014/chart" uri="{C3380CC4-5D6E-409C-BE32-E72D297353CC}">
                  <c16:uniqueId val="{0000000C-6514-41A1-8D59-53DD50D8E766}"/>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Source Sans Pro" panose="020B0503030403020204" pitchFamily="34" charset="0"/>
                    <a:ea typeface="Source Sans Pro" panose="020B0503030403020204" pitchFamily="34" charset="0"/>
                    <a:cs typeface="Arial" panose="020B060402020202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DataLabelsRange val="1"/>
                <c15:showLeaderLines val="0"/>
              </c:ext>
            </c:extLst>
          </c:dLbls>
          <c:xVal>
            <c:numRef>
              <c:f>'Ldn vs UK 2022'!$D$3:$D$14</c:f>
              <c:numCache>
                <c:formatCode>0.0%</c:formatCode>
                <c:ptCount val="12"/>
                <c:pt idx="0">
                  <c:v>0.22277110114598908</c:v>
                </c:pt>
                <c:pt idx="1">
                  <c:v>0.21799913160179996</c:v>
                </c:pt>
                <c:pt idx="2">
                  <c:v>0.24351219512195132</c:v>
                </c:pt>
                <c:pt idx="3">
                  <c:v>0.16187249769017559</c:v>
                </c:pt>
                <c:pt idx="4">
                  <c:v>0.22663546255506611</c:v>
                </c:pt>
                <c:pt idx="5">
                  <c:v>0.21724455435125756</c:v>
                </c:pt>
                <c:pt idx="6">
                  <c:v>0.21216312056737591</c:v>
                </c:pt>
                <c:pt idx="7">
                  <c:v>0.23084792626728118</c:v>
                </c:pt>
                <c:pt idx="8">
                  <c:v>0.20184278350515475</c:v>
                </c:pt>
                <c:pt idx="9">
                  <c:v>0.2118969072164949</c:v>
                </c:pt>
                <c:pt idx="10">
                  <c:v>0.15921632653061227</c:v>
                </c:pt>
                <c:pt idx="11">
                  <c:v>0.18270270270270281</c:v>
                </c:pt>
              </c:numCache>
            </c:numRef>
          </c:xVal>
          <c:yVal>
            <c:numRef>
              <c:f>'Ldn vs UK 2022'!$F$3:$F$14</c:f>
              <c:numCache>
                <c:formatCode>General</c:formatCode>
                <c:ptCount val="12"/>
                <c:pt idx="0">
                  <c:v>6</c:v>
                </c:pt>
                <c:pt idx="1">
                  <c:v>5.5</c:v>
                </c:pt>
                <c:pt idx="2">
                  <c:v>5</c:v>
                </c:pt>
                <c:pt idx="3">
                  <c:v>4.5</c:v>
                </c:pt>
                <c:pt idx="4">
                  <c:v>4</c:v>
                </c:pt>
                <c:pt idx="5">
                  <c:v>3.5</c:v>
                </c:pt>
                <c:pt idx="6">
                  <c:v>3</c:v>
                </c:pt>
                <c:pt idx="7">
                  <c:v>2.5</c:v>
                </c:pt>
                <c:pt idx="8">
                  <c:v>2</c:v>
                </c:pt>
                <c:pt idx="9">
                  <c:v>1.5</c:v>
                </c:pt>
                <c:pt idx="10">
                  <c:v>1</c:v>
                </c:pt>
                <c:pt idx="11">
                  <c:v>0.5</c:v>
                </c:pt>
              </c:numCache>
            </c:numRef>
          </c:yVal>
          <c:smooth val="0"/>
          <c:extLst>
            <c:ext xmlns:c15="http://schemas.microsoft.com/office/drawing/2012/chart" uri="{02D57815-91ED-43cb-92C2-25804820EDAC}">
              <c15:datalabelsRange>
                <c15:f>'Ldn vs UK 2022'!$B$3:$B$14</c15:f>
                <c15:dlblRangeCache>
                  <c:ptCount val="12"/>
                  <c:pt idx="0">
                    <c:v>Yorkshire and the Humber</c:v>
                  </c:pt>
                  <c:pt idx="1">
                    <c:v>North East</c:v>
                  </c:pt>
                  <c:pt idx="2">
                    <c:v>Northern Ireland</c:v>
                  </c:pt>
                  <c:pt idx="3">
                    <c:v>London</c:v>
                  </c:pt>
                  <c:pt idx="4">
                    <c:v>East Midlands</c:v>
                  </c:pt>
                  <c:pt idx="5">
                    <c:v>West Midlands</c:v>
                  </c:pt>
                  <c:pt idx="6">
                    <c:v>North West</c:v>
                  </c:pt>
                  <c:pt idx="7">
                    <c:v>Wales</c:v>
                  </c:pt>
                  <c:pt idx="8">
                    <c:v>East</c:v>
                  </c:pt>
                  <c:pt idx="9">
                    <c:v>South West</c:v>
                  </c:pt>
                  <c:pt idx="10">
                    <c:v>South East</c:v>
                  </c:pt>
                  <c:pt idx="11">
                    <c:v>Scotland</c:v>
                  </c:pt>
                </c15:dlblRangeCache>
              </c15:datalabelsRange>
            </c:ext>
            <c:ext xmlns:c16="http://schemas.microsoft.com/office/drawing/2014/chart" uri="{C3380CC4-5D6E-409C-BE32-E72D297353CC}">
              <c16:uniqueId val="{0000000D-6514-41A1-8D59-53DD50D8E766}"/>
            </c:ext>
          </c:extLst>
        </c:ser>
        <c:dLbls>
          <c:showLegendKey val="0"/>
          <c:showVal val="0"/>
          <c:showCatName val="0"/>
          <c:showSerName val="0"/>
          <c:showPercent val="0"/>
          <c:showBubbleSize val="0"/>
        </c:dLbls>
        <c:axId val="1295607583"/>
        <c:axId val="1295604671"/>
      </c:scatterChart>
      <c:valAx>
        <c:axId val="1295607583"/>
        <c:scaling>
          <c:orientation val="minMax"/>
          <c:min val="5.000000000000001E-2"/>
        </c:scaling>
        <c:delete val="0"/>
        <c:axPos val="b"/>
        <c:numFmt formatCode="0%" sourceLinked="0"/>
        <c:majorTickMark val="out"/>
        <c:minorTickMark val="none"/>
        <c:tickLblPos val="nextTo"/>
        <c:spPr>
          <a:noFill/>
          <a:ln w="9525" cap="flat" cmpd="sng" algn="ctr">
            <a:noFill/>
            <a:round/>
          </a:ln>
          <a:effectLst/>
        </c:spPr>
        <c:txPr>
          <a:bodyPr rot="-60000000" spcFirstLastPara="1" vertOverflow="ellipsis" vert="horz" wrap="square" anchor="ctr" anchorCtr="1"/>
          <a:lstStyle/>
          <a:p>
            <a:pPr>
              <a:defRPr sz="1050" b="0" i="0" u="none" strike="noStrike" kern="1200" baseline="0">
                <a:solidFill>
                  <a:schemeClr val="tx1">
                    <a:lumMod val="65000"/>
                    <a:lumOff val="35000"/>
                  </a:schemeClr>
                </a:solidFill>
                <a:latin typeface="Source Sans Pro" panose="020B0503030403020204" pitchFamily="34" charset="0"/>
                <a:ea typeface="+mn-ea"/>
                <a:cs typeface="+mn-cs"/>
              </a:defRPr>
            </a:pPr>
            <a:endParaRPr lang="en-US"/>
          </a:p>
        </c:txPr>
        <c:crossAx val="1295604671"/>
        <c:crosses val="autoZero"/>
        <c:crossBetween val="midCat"/>
      </c:valAx>
      <c:valAx>
        <c:axId val="1295604671"/>
        <c:scaling>
          <c:orientation val="minMax"/>
          <c:max val="6.3"/>
          <c:min val="0"/>
        </c:scaling>
        <c:delete val="0"/>
        <c:axPos val="l"/>
        <c:numFmt formatCode="General" sourceLinked="1"/>
        <c:majorTickMark val="none"/>
        <c:minorTickMark val="none"/>
        <c:tickLblPos val="none"/>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295607583"/>
        <c:crosses val="autoZero"/>
        <c:crossBetween val="midCat"/>
        <c:majorUnit val="0.5"/>
      </c:valAx>
      <c:spPr>
        <a:noFill/>
        <a:ln>
          <a:noFill/>
        </a:ln>
        <a:effectLst/>
      </c:spPr>
    </c:plotArea>
    <c:legend>
      <c:legendPos val="r"/>
      <c:legendEntry>
        <c:idx val="0"/>
        <c:txPr>
          <a:bodyPr rot="0" spcFirstLastPara="1" vertOverflow="ellipsis" vert="horz" wrap="square" anchor="ctr" anchorCtr="1"/>
          <a:lstStyle/>
          <a:p>
            <a:pPr>
              <a:defRPr sz="1050" b="0" i="0" u="none" strike="noStrike" kern="1200" baseline="0">
                <a:solidFill>
                  <a:srgbClr val="F7941E"/>
                </a:solidFill>
                <a:latin typeface="Source Sans Pro" panose="020B0503030403020204" pitchFamily="34" charset="0"/>
                <a:ea typeface="+mn-ea"/>
                <a:cs typeface="+mn-cs"/>
              </a:defRPr>
            </a:pPr>
            <a:endParaRPr lang="en-US"/>
          </a:p>
        </c:txPr>
      </c:legendEntry>
      <c:legendEntry>
        <c:idx val="1"/>
        <c:txPr>
          <a:bodyPr rot="0" spcFirstLastPara="1" vertOverflow="ellipsis" vert="horz" wrap="square" anchor="ctr" anchorCtr="1"/>
          <a:lstStyle/>
          <a:p>
            <a:pPr>
              <a:defRPr sz="1050" b="0" i="0" u="none" strike="noStrike" kern="1200" baseline="0">
                <a:solidFill>
                  <a:srgbClr val="00B0F0"/>
                </a:solidFill>
                <a:latin typeface="Source Sans Pro" panose="020B0503030403020204" pitchFamily="34" charset="0"/>
                <a:ea typeface="+mn-ea"/>
                <a:cs typeface="+mn-cs"/>
              </a:defRPr>
            </a:pPr>
            <a:endParaRPr lang="en-US"/>
          </a:p>
        </c:txPr>
      </c:legendEntry>
      <c:layout>
        <c:manualLayout>
          <c:xMode val="edge"/>
          <c:yMode val="edge"/>
          <c:x val="0.87867193811055022"/>
          <c:y val="3.3579607176352317E-3"/>
          <c:w val="0.11988411430844574"/>
          <c:h val="0.19610064166143759"/>
        </c:manualLayout>
      </c:layout>
      <c:overlay val="0"/>
      <c:spPr>
        <a:noFill/>
        <a:ln>
          <a:noFill/>
        </a:ln>
        <a:effectLst/>
      </c:spPr>
      <c:txPr>
        <a:bodyPr rot="0" spcFirstLastPara="1" vertOverflow="ellipsis" vert="horz" wrap="square" anchor="ctr" anchorCtr="1"/>
        <a:lstStyle/>
        <a:p>
          <a:pPr>
            <a:defRPr sz="1050" b="0" i="0" u="none" strike="noStrike" kern="1200" baseline="0">
              <a:solidFill>
                <a:schemeClr val="tx1">
                  <a:lumMod val="65000"/>
                  <a:lumOff val="35000"/>
                </a:schemeClr>
              </a:solidFill>
              <a:latin typeface="Source Sans Pro" panose="020B0503030403020204" pitchFamily="34" charset="0"/>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a:pPr>
      <a:endParaRPr lang="en-US"/>
    </a:p>
  </c:txPr>
  <c:externalData r:id="rId4">
    <c:autoUpdate val="0"/>
  </c:externalData>
</c:chartSpace>
</file>

<file path=word/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3.9803892437973554E-2"/>
          <c:y val="2.3762402738040291E-2"/>
          <c:w val="0.92498709673869384"/>
          <c:h val="0.85808346100532573"/>
        </c:manualLayout>
      </c:layout>
      <c:lineChart>
        <c:grouping val="standard"/>
        <c:varyColors val="0"/>
        <c:ser>
          <c:idx val="0"/>
          <c:order val="0"/>
          <c:tx>
            <c:strRef>
              <c:f>'[NLW and real Living Wage rates chart.xlsx]Sheet1'!$B$1</c:f>
              <c:strCache>
                <c:ptCount val="1"/>
                <c:pt idx="0">
                  <c:v>National Minimum / National Living Wage</c:v>
                </c:pt>
              </c:strCache>
            </c:strRef>
          </c:tx>
          <c:spPr>
            <a:ln w="12700" cap="rnd">
              <a:solidFill>
                <a:schemeClr val="bg1">
                  <a:lumMod val="65000"/>
                </a:schemeClr>
              </a:solidFill>
              <a:round/>
            </a:ln>
            <a:effectLst/>
          </c:spPr>
          <c:marker>
            <c:symbol val="circle"/>
            <c:size val="5"/>
            <c:spPr>
              <a:solidFill>
                <a:schemeClr val="bg1">
                  <a:lumMod val="65000"/>
                </a:schemeClr>
              </a:solidFill>
              <a:ln w="9525">
                <a:solidFill>
                  <a:schemeClr val="bg1">
                    <a:lumMod val="65000"/>
                  </a:schemeClr>
                </a:solidFill>
              </a:ln>
              <a:effectLst/>
            </c:spPr>
          </c:marker>
          <c:dLbls>
            <c:dLbl>
              <c:idx val="8"/>
              <c:layout>
                <c:manualLayout>
                  <c:x val="1.4238377435524911E-2"/>
                  <c:y val="3.5734948885827046E-2"/>
                </c:manualLayout>
              </c:layout>
              <c:tx>
                <c:rich>
                  <a:bodyPr/>
                  <a:lstStyle/>
                  <a:p>
                    <a:r>
                      <a:rPr lang="en-US"/>
                      <a:t>National Minimum / National Living Wage</a:t>
                    </a:r>
                  </a:p>
                </c:rich>
              </c:tx>
              <c:showLegendKey val="0"/>
              <c:showVal val="1"/>
              <c:showCatName val="0"/>
              <c:showSerName val="0"/>
              <c:showPercent val="0"/>
              <c:showBubbleSize val="0"/>
              <c:extLst>
                <c:ext xmlns:c15="http://schemas.microsoft.com/office/drawing/2012/chart" uri="{CE6537A1-D6FC-4f65-9D91-7224C49458BB}">
                  <c15:layout>
                    <c:manualLayout>
                      <c:w val="0.21830326240666459"/>
                      <c:h val="0.13816559143332252"/>
                    </c:manualLayout>
                  </c15:layout>
                  <c15:showDataLabelsRange val="0"/>
                </c:ext>
                <c:ext xmlns:c16="http://schemas.microsoft.com/office/drawing/2014/chart" uri="{C3380CC4-5D6E-409C-BE32-E72D297353CC}">
                  <c16:uniqueId val="{00000000-C5A7-FE44-926B-01C83E537925}"/>
                </c:ext>
              </c:extLst>
            </c:dLbl>
            <c:dLbl>
              <c:idx val="23"/>
              <c:layout>
                <c:manualLayout>
                  <c:x val="0"/>
                  <c:y val="-2.7184457706763216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C5A7-FE44-926B-01C83E537925}"/>
                </c:ext>
              </c:extLst>
            </c:dLbl>
            <c:numFmt formatCode="&quot;£&quot;#,##0.00" sourceLinked="0"/>
            <c:spPr>
              <a:noFill/>
              <a:ln>
                <a:noFill/>
              </a:ln>
              <a:effectLst/>
            </c:spPr>
            <c:txPr>
              <a:bodyPr rot="0" spcFirstLastPara="1" vertOverflow="ellipsis" vert="horz" wrap="square" anchor="ctr" anchorCtr="1"/>
              <a:lstStyle/>
              <a:p>
                <a:pPr>
                  <a:defRPr sz="900" b="0" i="0" u="none" strike="noStrike" kern="1200" baseline="0">
                    <a:solidFill>
                      <a:schemeClr val="bg2">
                        <a:lumMod val="75000"/>
                      </a:schemeClr>
                    </a:solidFill>
                    <a:latin typeface="Arial" panose="020B0604020202020204" pitchFamily="34" charset="0"/>
                    <a:ea typeface="+mn-ea"/>
                    <a:cs typeface="Arial" panose="020B0604020202020204" pitchFamily="34" charset="0"/>
                  </a:defRPr>
                </a:pPr>
                <a:endParaRPr lang="en-US"/>
              </a:p>
            </c:txPr>
            <c:showLegendKey val="0"/>
            <c:showVal val="0"/>
            <c:showCatName val="0"/>
            <c:showSerName val="0"/>
            <c:showPercent val="0"/>
            <c:showBubbleSize val="0"/>
            <c:extLst>
              <c:ext xmlns:c15="http://schemas.microsoft.com/office/drawing/2012/chart" uri="{CE6537A1-D6FC-4f65-9D91-7224C49458BB}">
                <c15:showLeaderLines val="0"/>
              </c:ext>
            </c:extLst>
          </c:dLbls>
          <c:cat>
            <c:numRef>
              <c:f>'[NLW and real Living Wage rates chart.xlsx]Sheet1'!$A$2:$A$25</c:f>
              <c:numCache>
                <c:formatCode>mmm\-yy</c:formatCode>
                <c:ptCount val="24"/>
                <c:pt idx="0">
                  <c:v>40817</c:v>
                </c:pt>
                <c:pt idx="1">
                  <c:v>41000</c:v>
                </c:pt>
                <c:pt idx="2">
                  <c:v>41183</c:v>
                </c:pt>
                <c:pt idx="3">
                  <c:v>41365</c:v>
                </c:pt>
                <c:pt idx="4">
                  <c:v>41548</c:v>
                </c:pt>
                <c:pt idx="5">
                  <c:v>41730</c:v>
                </c:pt>
                <c:pt idx="6">
                  <c:v>41913</c:v>
                </c:pt>
                <c:pt idx="7">
                  <c:v>42095</c:v>
                </c:pt>
                <c:pt idx="8">
                  <c:v>42278</c:v>
                </c:pt>
                <c:pt idx="9">
                  <c:v>42461</c:v>
                </c:pt>
                <c:pt idx="10">
                  <c:v>42644</c:v>
                </c:pt>
                <c:pt idx="11">
                  <c:v>42826</c:v>
                </c:pt>
                <c:pt idx="12">
                  <c:v>43009</c:v>
                </c:pt>
                <c:pt idx="13">
                  <c:v>43191</c:v>
                </c:pt>
                <c:pt idx="14">
                  <c:v>43374</c:v>
                </c:pt>
                <c:pt idx="15">
                  <c:v>43556</c:v>
                </c:pt>
                <c:pt idx="16">
                  <c:v>43739</c:v>
                </c:pt>
                <c:pt idx="17">
                  <c:v>43922</c:v>
                </c:pt>
                <c:pt idx="18">
                  <c:v>44105</c:v>
                </c:pt>
                <c:pt idx="19">
                  <c:v>44287</c:v>
                </c:pt>
                <c:pt idx="20">
                  <c:v>44470</c:v>
                </c:pt>
                <c:pt idx="21">
                  <c:v>44652</c:v>
                </c:pt>
                <c:pt idx="22">
                  <c:v>44835</c:v>
                </c:pt>
                <c:pt idx="23">
                  <c:v>45017</c:v>
                </c:pt>
              </c:numCache>
            </c:numRef>
          </c:cat>
          <c:val>
            <c:numRef>
              <c:f>'[NLW and real Living Wage rates chart.xlsx]Sheet1'!$B$2:$B$25</c:f>
              <c:numCache>
                <c:formatCode>General</c:formatCode>
                <c:ptCount val="24"/>
                <c:pt idx="0">
                  <c:v>6.08</c:v>
                </c:pt>
                <c:pt idx="2">
                  <c:v>6.19</c:v>
                </c:pt>
                <c:pt idx="4">
                  <c:v>6.31</c:v>
                </c:pt>
                <c:pt idx="6">
                  <c:v>6.5</c:v>
                </c:pt>
                <c:pt idx="8">
                  <c:v>6.7</c:v>
                </c:pt>
                <c:pt idx="9">
                  <c:v>7.2</c:v>
                </c:pt>
                <c:pt idx="11">
                  <c:v>7.5</c:v>
                </c:pt>
                <c:pt idx="13">
                  <c:v>7.83</c:v>
                </c:pt>
                <c:pt idx="15">
                  <c:v>8.2100000000000009</c:v>
                </c:pt>
                <c:pt idx="17">
                  <c:v>8.7200000000000006</c:v>
                </c:pt>
                <c:pt idx="19">
                  <c:v>8.91</c:v>
                </c:pt>
                <c:pt idx="21">
                  <c:v>9.5</c:v>
                </c:pt>
                <c:pt idx="23">
                  <c:v>10.42</c:v>
                </c:pt>
              </c:numCache>
            </c:numRef>
          </c:val>
          <c:smooth val="0"/>
          <c:extLst>
            <c:ext xmlns:c16="http://schemas.microsoft.com/office/drawing/2014/chart" uri="{C3380CC4-5D6E-409C-BE32-E72D297353CC}">
              <c16:uniqueId val="{00000002-C5A7-FE44-926B-01C83E537925}"/>
            </c:ext>
          </c:extLst>
        </c:ser>
        <c:ser>
          <c:idx val="1"/>
          <c:order val="1"/>
          <c:tx>
            <c:strRef>
              <c:f>'[NLW and real Living Wage rates chart.xlsx]Sheet1'!$C$1</c:f>
              <c:strCache>
                <c:ptCount val="1"/>
                <c:pt idx="0">
                  <c:v>UK Living Wage</c:v>
                </c:pt>
              </c:strCache>
            </c:strRef>
          </c:tx>
          <c:spPr>
            <a:ln w="12700" cap="rnd">
              <a:solidFill>
                <a:srgbClr val="F7941E"/>
              </a:solidFill>
              <a:round/>
            </a:ln>
            <a:effectLst/>
          </c:spPr>
          <c:marker>
            <c:symbol val="circle"/>
            <c:size val="5"/>
            <c:spPr>
              <a:solidFill>
                <a:srgbClr val="F7941E"/>
              </a:solidFill>
              <a:ln w="9525">
                <a:solidFill>
                  <a:srgbClr val="F7941E"/>
                </a:solidFill>
              </a:ln>
              <a:effectLst/>
            </c:spPr>
          </c:marker>
          <c:dLbls>
            <c:dLbl>
              <c:idx val="8"/>
              <c:layout>
                <c:manualLayout>
                  <c:x val="-0.22710069444444445"/>
                  <c:y val="0"/>
                </c:manualLayout>
              </c:layout>
              <c:tx>
                <c:rich>
                  <a:bodyPr/>
                  <a:lstStyle/>
                  <a:p>
                    <a:r>
                      <a:rPr lang="en-US"/>
                      <a:t>UK Living Wage</a:t>
                    </a:r>
                  </a:p>
                </c:rich>
              </c:tx>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3-C5A7-FE44-926B-01C83E537925}"/>
                </c:ext>
              </c:extLst>
            </c:dLbl>
            <c:dLbl>
              <c:idx val="22"/>
              <c:layout>
                <c:manualLayout>
                  <c:x val="0"/>
                  <c:y val="-5.2916666666666667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C5A7-FE44-926B-01C83E537925}"/>
                </c:ext>
              </c:extLst>
            </c:dLbl>
            <c:numFmt formatCode="&quot;£&quot;#,##0.00" sourceLinked="0"/>
            <c:spPr>
              <a:noFill/>
              <a:ln>
                <a:noFill/>
              </a:ln>
              <a:effectLst/>
            </c:spPr>
            <c:txPr>
              <a:bodyPr rot="0" spcFirstLastPara="1" vertOverflow="ellipsis" vert="horz" wrap="square" anchor="ctr" anchorCtr="1"/>
              <a:lstStyle/>
              <a:p>
                <a:pPr>
                  <a:defRPr sz="900" b="0" i="0" u="none" strike="noStrike" kern="1200" baseline="0">
                    <a:solidFill>
                      <a:srgbClr val="F7941E"/>
                    </a:solidFill>
                    <a:latin typeface="Arial" panose="020B0604020202020204" pitchFamily="34" charset="0"/>
                    <a:ea typeface="+mn-ea"/>
                    <a:cs typeface="Arial" panose="020B0604020202020204" pitchFamily="34" charset="0"/>
                  </a:defRPr>
                </a:pPr>
                <a:endParaRPr lang="en-US"/>
              </a:p>
            </c:txPr>
            <c:showLegendKey val="0"/>
            <c:showVal val="0"/>
            <c:showCatName val="0"/>
            <c:showSerName val="0"/>
            <c:showPercent val="0"/>
            <c:showBubbleSize val="0"/>
            <c:extLst>
              <c:ext xmlns:c15="http://schemas.microsoft.com/office/drawing/2012/chart" uri="{CE6537A1-D6FC-4f65-9D91-7224C49458BB}">
                <c15:showLeaderLines val="0"/>
              </c:ext>
            </c:extLst>
          </c:dLbls>
          <c:cat>
            <c:numRef>
              <c:f>'[NLW and real Living Wage rates chart.xlsx]Sheet1'!$A$2:$A$25</c:f>
              <c:numCache>
                <c:formatCode>mmm\-yy</c:formatCode>
                <c:ptCount val="24"/>
                <c:pt idx="0">
                  <c:v>40817</c:v>
                </c:pt>
                <c:pt idx="1">
                  <c:v>41000</c:v>
                </c:pt>
                <c:pt idx="2">
                  <c:v>41183</c:v>
                </c:pt>
                <c:pt idx="3">
                  <c:v>41365</c:v>
                </c:pt>
                <c:pt idx="4">
                  <c:v>41548</c:v>
                </c:pt>
                <c:pt idx="5">
                  <c:v>41730</c:v>
                </c:pt>
                <c:pt idx="6">
                  <c:v>41913</c:v>
                </c:pt>
                <c:pt idx="7">
                  <c:v>42095</c:v>
                </c:pt>
                <c:pt idx="8">
                  <c:v>42278</c:v>
                </c:pt>
                <c:pt idx="9">
                  <c:v>42461</c:v>
                </c:pt>
                <c:pt idx="10">
                  <c:v>42644</c:v>
                </c:pt>
                <c:pt idx="11">
                  <c:v>42826</c:v>
                </c:pt>
                <c:pt idx="12">
                  <c:v>43009</c:v>
                </c:pt>
                <c:pt idx="13">
                  <c:v>43191</c:v>
                </c:pt>
                <c:pt idx="14">
                  <c:v>43374</c:v>
                </c:pt>
                <c:pt idx="15">
                  <c:v>43556</c:v>
                </c:pt>
                <c:pt idx="16">
                  <c:v>43739</c:v>
                </c:pt>
                <c:pt idx="17">
                  <c:v>43922</c:v>
                </c:pt>
                <c:pt idx="18">
                  <c:v>44105</c:v>
                </c:pt>
                <c:pt idx="19">
                  <c:v>44287</c:v>
                </c:pt>
                <c:pt idx="20">
                  <c:v>44470</c:v>
                </c:pt>
                <c:pt idx="21">
                  <c:v>44652</c:v>
                </c:pt>
                <c:pt idx="22">
                  <c:v>44835</c:v>
                </c:pt>
                <c:pt idx="23">
                  <c:v>45017</c:v>
                </c:pt>
              </c:numCache>
            </c:numRef>
          </c:cat>
          <c:val>
            <c:numRef>
              <c:f>'[NLW and real Living Wage rates chart.xlsx]Sheet1'!$C$2:$C$25</c:f>
              <c:numCache>
                <c:formatCode>General</c:formatCode>
                <c:ptCount val="24"/>
                <c:pt idx="0">
                  <c:v>7.2</c:v>
                </c:pt>
                <c:pt idx="2">
                  <c:v>7.45</c:v>
                </c:pt>
                <c:pt idx="4">
                  <c:v>7.65</c:v>
                </c:pt>
                <c:pt idx="6">
                  <c:v>7.85</c:v>
                </c:pt>
                <c:pt idx="8">
                  <c:v>8.25</c:v>
                </c:pt>
                <c:pt idx="10">
                  <c:v>8.4499999999999993</c:v>
                </c:pt>
                <c:pt idx="12">
                  <c:v>8.75</c:v>
                </c:pt>
                <c:pt idx="14">
                  <c:v>9</c:v>
                </c:pt>
                <c:pt idx="16">
                  <c:v>9.3000000000000007</c:v>
                </c:pt>
                <c:pt idx="18">
                  <c:v>9.5</c:v>
                </c:pt>
                <c:pt idx="20">
                  <c:v>9.9</c:v>
                </c:pt>
                <c:pt idx="22">
                  <c:v>10.9</c:v>
                </c:pt>
              </c:numCache>
            </c:numRef>
          </c:val>
          <c:smooth val="0"/>
          <c:extLst>
            <c:ext xmlns:c16="http://schemas.microsoft.com/office/drawing/2014/chart" uri="{C3380CC4-5D6E-409C-BE32-E72D297353CC}">
              <c16:uniqueId val="{00000005-C5A7-FE44-926B-01C83E537925}"/>
            </c:ext>
          </c:extLst>
        </c:ser>
        <c:ser>
          <c:idx val="2"/>
          <c:order val="2"/>
          <c:tx>
            <c:strRef>
              <c:f>'[NLW and real Living Wage rates chart.xlsx]Sheet1'!$D$1</c:f>
              <c:strCache>
                <c:ptCount val="1"/>
                <c:pt idx="0">
                  <c:v>London Living Wage</c:v>
                </c:pt>
              </c:strCache>
            </c:strRef>
          </c:tx>
          <c:spPr>
            <a:ln w="12700" cap="rnd">
              <a:solidFill>
                <a:srgbClr val="20C4F4"/>
              </a:solidFill>
              <a:round/>
            </a:ln>
            <a:effectLst/>
          </c:spPr>
          <c:marker>
            <c:symbol val="circle"/>
            <c:size val="5"/>
            <c:spPr>
              <a:solidFill>
                <a:srgbClr val="20C4F4"/>
              </a:solidFill>
              <a:ln w="9525">
                <a:solidFill>
                  <a:srgbClr val="20C4F4"/>
                </a:solidFill>
              </a:ln>
              <a:effectLst/>
            </c:spPr>
          </c:marker>
          <c:dLbls>
            <c:dLbl>
              <c:idx val="6"/>
              <c:layout>
                <c:manualLayout>
                  <c:x val="-0.13229166666666667"/>
                  <c:y val="-6.6145833333333334E-2"/>
                </c:manualLayout>
              </c:layout>
              <c:tx>
                <c:rich>
                  <a:bodyPr/>
                  <a:lstStyle/>
                  <a:p>
                    <a:r>
                      <a:rPr lang="en-US"/>
                      <a:t>London Living Wage</a:t>
                    </a:r>
                  </a:p>
                </c:rich>
              </c:tx>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6-C5A7-FE44-926B-01C83E537925}"/>
                </c:ext>
              </c:extLst>
            </c:dLbl>
            <c:dLbl>
              <c:idx val="22"/>
              <c:layout>
                <c:manualLayout>
                  <c:x val="-2.7952480782671512E-3"/>
                  <c:y val="-6.0821928722439786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7-C5A7-FE44-926B-01C83E537925}"/>
                </c:ext>
              </c:extLst>
            </c:dLbl>
            <c:numFmt formatCode="&quot;£&quot;#,##0.00" sourceLinked="0"/>
            <c:spPr>
              <a:noFill/>
              <a:ln>
                <a:noFill/>
              </a:ln>
              <a:effectLst/>
            </c:spPr>
            <c:txPr>
              <a:bodyPr rot="0" spcFirstLastPara="1" vertOverflow="ellipsis" vert="horz" wrap="square" anchor="ctr" anchorCtr="1"/>
              <a:lstStyle/>
              <a:p>
                <a:pPr>
                  <a:defRPr sz="900" b="0" i="0" u="none" strike="noStrike" kern="1200" baseline="0">
                    <a:solidFill>
                      <a:srgbClr val="20C4F4"/>
                    </a:solidFill>
                    <a:latin typeface="Arial" panose="020B0604020202020204" pitchFamily="34" charset="0"/>
                    <a:ea typeface="+mn-ea"/>
                    <a:cs typeface="Arial" panose="020B0604020202020204" pitchFamily="34" charset="0"/>
                  </a:defRPr>
                </a:pPr>
                <a:endParaRPr lang="en-US"/>
              </a:p>
            </c:txPr>
            <c:showLegendKey val="0"/>
            <c:showVal val="0"/>
            <c:showCatName val="0"/>
            <c:showSerName val="0"/>
            <c:showPercent val="0"/>
            <c:showBubbleSize val="0"/>
            <c:extLst>
              <c:ext xmlns:c15="http://schemas.microsoft.com/office/drawing/2012/chart" uri="{CE6537A1-D6FC-4f65-9D91-7224C49458BB}">
                <c15:showLeaderLines val="0"/>
              </c:ext>
            </c:extLst>
          </c:dLbls>
          <c:cat>
            <c:numRef>
              <c:f>'[NLW and real Living Wage rates chart.xlsx]Sheet1'!$A$2:$A$25</c:f>
              <c:numCache>
                <c:formatCode>mmm\-yy</c:formatCode>
                <c:ptCount val="24"/>
                <c:pt idx="0">
                  <c:v>40817</c:v>
                </c:pt>
                <c:pt idx="1">
                  <c:v>41000</c:v>
                </c:pt>
                <c:pt idx="2">
                  <c:v>41183</c:v>
                </c:pt>
                <c:pt idx="3">
                  <c:v>41365</c:v>
                </c:pt>
                <c:pt idx="4">
                  <c:v>41548</c:v>
                </c:pt>
                <c:pt idx="5">
                  <c:v>41730</c:v>
                </c:pt>
                <c:pt idx="6">
                  <c:v>41913</c:v>
                </c:pt>
                <c:pt idx="7">
                  <c:v>42095</c:v>
                </c:pt>
                <c:pt idx="8">
                  <c:v>42278</c:v>
                </c:pt>
                <c:pt idx="9">
                  <c:v>42461</c:v>
                </c:pt>
                <c:pt idx="10">
                  <c:v>42644</c:v>
                </c:pt>
                <c:pt idx="11">
                  <c:v>42826</c:v>
                </c:pt>
                <c:pt idx="12">
                  <c:v>43009</c:v>
                </c:pt>
                <c:pt idx="13">
                  <c:v>43191</c:v>
                </c:pt>
                <c:pt idx="14">
                  <c:v>43374</c:v>
                </c:pt>
                <c:pt idx="15">
                  <c:v>43556</c:v>
                </c:pt>
                <c:pt idx="16">
                  <c:v>43739</c:v>
                </c:pt>
                <c:pt idx="17">
                  <c:v>43922</c:v>
                </c:pt>
                <c:pt idx="18">
                  <c:v>44105</c:v>
                </c:pt>
                <c:pt idx="19">
                  <c:v>44287</c:v>
                </c:pt>
                <c:pt idx="20">
                  <c:v>44470</c:v>
                </c:pt>
                <c:pt idx="21">
                  <c:v>44652</c:v>
                </c:pt>
                <c:pt idx="22">
                  <c:v>44835</c:v>
                </c:pt>
                <c:pt idx="23">
                  <c:v>45017</c:v>
                </c:pt>
              </c:numCache>
            </c:numRef>
          </c:cat>
          <c:val>
            <c:numRef>
              <c:f>'[NLW and real Living Wage rates chart.xlsx]Sheet1'!$D$2:$D$25</c:f>
              <c:numCache>
                <c:formatCode>General</c:formatCode>
                <c:ptCount val="24"/>
                <c:pt idx="0">
                  <c:v>8.3000000000000007</c:v>
                </c:pt>
                <c:pt idx="2">
                  <c:v>8.5500000000000007</c:v>
                </c:pt>
                <c:pt idx="4">
                  <c:v>8.8000000000000007</c:v>
                </c:pt>
                <c:pt idx="6">
                  <c:v>9.15</c:v>
                </c:pt>
                <c:pt idx="8">
                  <c:v>9.4</c:v>
                </c:pt>
                <c:pt idx="10">
                  <c:v>9.75</c:v>
                </c:pt>
                <c:pt idx="12">
                  <c:v>10.199999999999999</c:v>
                </c:pt>
                <c:pt idx="14">
                  <c:v>10.55</c:v>
                </c:pt>
                <c:pt idx="16">
                  <c:v>10.75</c:v>
                </c:pt>
                <c:pt idx="18">
                  <c:v>10.85</c:v>
                </c:pt>
                <c:pt idx="20">
                  <c:v>11.05</c:v>
                </c:pt>
                <c:pt idx="22">
                  <c:v>11.95</c:v>
                </c:pt>
              </c:numCache>
            </c:numRef>
          </c:val>
          <c:smooth val="0"/>
          <c:extLst>
            <c:ext xmlns:c16="http://schemas.microsoft.com/office/drawing/2014/chart" uri="{C3380CC4-5D6E-409C-BE32-E72D297353CC}">
              <c16:uniqueId val="{00000008-C5A7-FE44-926B-01C83E537925}"/>
            </c:ext>
          </c:extLst>
        </c:ser>
        <c:dLbls>
          <c:showLegendKey val="0"/>
          <c:showVal val="0"/>
          <c:showCatName val="0"/>
          <c:showSerName val="0"/>
          <c:showPercent val="0"/>
          <c:showBubbleSize val="0"/>
        </c:dLbls>
        <c:marker val="1"/>
        <c:smooth val="0"/>
        <c:axId val="1245512944"/>
        <c:axId val="867598944"/>
      </c:lineChart>
      <c:dateAx>
        <c:axId val="1245512944"/>
        <c:scaling>
          <c:orientation val="minMax"/>
          <c:max val="45017"/>
        </c:scaling>
        <c:delete val="0"/>
        <c:axPos val="b"/>
        <c:numFmt formatCode="mmm\-yy" sourceLinked="0"/>
        <c:majorTickMark val="none"/>
        <c:minorTickMark val="none"/>
        <c:tickLblPos val="nextTo"/>
        <c:spPr>
          <a:noFill/>
          <a:ln w="9525" cap="flat" cmpd="sng" algn="ctr">
            <a:no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crossAx val="867598944"/>
        <c:crosses val="autoZero"/>
        <c:auto val="1"/>
        <c:lblOffset val="100"/>
        <c:baseTimeUnit val="months"/>
        <c:majorUnit val="6"/>
        <c:majorTimeUnit val="months"/>
        <c:minorUnit val="1"/>
        <c:minorTimeUnit val="months"/>
      </c:dateAx>
      <c:valAx>
        <c:axId val="867598944"/>
        <c:scaling>
          <c:orientation val="minMax"/>
          <c:min val="5"/>
        </c:scaling>
        <c:delete val="0"/>
        <c:axPos val="l"/>
        <c:majorGridlines>
          <c:spPr>
            <a:ln w="9525" cap="flat" cmpd="sng" algn="ctr">
              <a:solidFill>
                <a:schemeClr val="tx1">
                  <a:lumMod val="15000"/>
                  <a:lumOff val="85000"/>
                </a:schemeClr>
              </a:solidFill>
              <a:prstDash val="dash"/>
              <a:round/>
            </a:ln>
            <a:effectLst/>
          </c:spPr>
        </c:majorGridlines>
        <c:numFmt formatCode="&quot;£&quot;#,##0" sourceLinked="0"/>
        <c:majorTickMark val="out"/>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crossAx val="1245512944"/>
        <c:crosses val="autoZero"/>
        <c:crossBetween val="midCat"/>
      </c:valAx>
      <c:spPr>
        <a:noFill/>
        <a:ln>
          <a:noFill/>
        </a:ln>
        <a:effectLst/>
      </c:spPr>
    </c:plotArea>
    <c:plotVisOnly val="1"/>
    <c:dispBlanksAs val="span"/>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a:latin typeface="Arial" panose="020B0604020202020204" pitchFamily="34" charset="0"/>
          <a:cs typeface="Arial" panose="020B0604020202020204" pitchFamily="34" charset="0"/>
        </a:defRPr>
      </a:pPr>
      <a:endParaRPr lang="en-US"/>
    </a:p>
  </c:txPr>
  <c:externalData r:id="rId3">
    <c:autoUpdate val="0"/>
  </c:externalData>
</c:chartSpace>
</file>

<file path=word/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0.20681488683815294"/>
          <c:y val="0.1615269393903781"/>
          <c:w val="0.73507904400593804"/>
          <c:h val="0.74631566576565989"/>
        </c:manualLayout>
      </c:layout>
      <c:barChart>
        <c:barDir val="bar"/>
        <c:grouping val="stacked"/>
        <c:varyColors val="0"/>
        <c:ser>
          <c:idx val="0"/>
          <c:order val="0"/>
          <c:tx>
            <c:strRef>
              <c:f>Sheet1!$O$181</c:f>
              <c:strCache>
                <c:ptCount val="1"/>
                <c:pt idx="0">
                  <c:v>Want fewer hours in contract</c:v>
                </c:pt>
              </c:strCache>
            </c:strRef>
          </c:tx>
          <c:spPr>
            <a:solidFill>
              <a:srgbClr val="20C4F4"/>
            </a:solidFill>
            <a:ln>
              <a:noFill/>
            </a:ln>
            <a:effectLst/>
          </c:spPr>
          <c:invertIfNegative val="0"/>
          <c:dLbls>
            <c:dLbl>
              <c:idx val="0"/>
              <c:delete val="1"/>
              <c:extLst>
                <c:ext xmlns:c15="http://schemas.microsoft.com/office/drawing/2012/chart" uri="{CE6537A1-D6FC-4f65-9D91-7224C49458BB}"/>
                <c:ext xmlns:c16="http://schemas.microsoft.com/office/drawing/2014/chart" uri="{C3380CC4-5D6E-409C-BE32-E72D297353CC}">
                  <c16:uniqueId val="{00000000-95DB-4ED4-A26D-98E8DC4150BA}"/>
                </c:ext>
              </c:extLst>
            </c:dLbl>
            <c:spPr>
              <a:noFill/>
              <a:ln>
                <a:noFill/>
              </a:ln>
              <a:effectLst/>
            </c:spPr>
            <c:txPr>
              <a:bodyPr rot="0" spcFirstLastPara="1" vertOverflow="ellipsis" vert="horz" wrap="square" anchor="ctr" anchorCtr="1"/>
              <a:lstStyle/>
              <a:p>
                <a:pPr>
                  <a:defRPr sz="9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Sheet1!$N$182:$N$187</c:f>
              <c:strCache>
                <c:ptCount val="6"/>
                <c:pt idx="0">
                  <c:v>No guaranteed hours</c:v>
                </c:pt>
                <c:pt idx="1">
                  <c:v>1-8 hours</c:v>
                </c:pt>
                <c:pt idx="2">
                  <c:v>9-15 hours</c:v>
                </c:pt>
                <c:pt idx="3">
                  <c:v>16-24 hours</c:v>
                </c:pt>
                <c:pt idx="4">
                  <c:v>25-35 hours</c:v>
                </c:pt>
                <c:pt idx="5">
                  <c:v>35+ hours</c:v>
                </c:pt>
              </c:strCache>
            </c:strRef>
          </c:cat>
          <c:val>
            <c:numRef>
              <c:f>Sheet1!$O$182:$O$187</c:f>
              <c:numCache>
                <c:formatCode>0%</c:formatCode>
                <c:ptCount val="6"/>
                <c:pt idx="0">
                  <c:v>0</c:v>
                </c:pt>
                <c:pt idx="1">
                  <c:v>2.3952095808383235E-2</c:v>
                </c:pt>
                <c:pt idx="2">
                  <c:v>0.14678899082568808</c:v>
                </c:pt>
                <c:pt idx="3">
                  <c:v>0.13147410358565736</c:v>
                </c:pt>
                <c:pt idx="4">
                  <c:v>0.25170068027210885</c:v>
                </c:pt>
                <c:pt idx="5">
                  <c:v>0.33932135728542911</c:v>
                </c:pt>
              </c:numCache>
            </c:numRef>
          </c:val>
          <c:extLst>
            <c:ext xmlns:c16="http://schemas.microsoft.com/office/drawing/2014/chart" uri="{C3380CC4-5D6E-409C-BE32-E72D297353CC}">
              <c16:uniqueId val="{00000001-95DB-4ED4-A26D-98E8DC4150BA}"/>
            </c:ext>
          </c:extLst>
        </c:ser>
        <c:ser>
          <c:idx val="1"/>
          <c:order val="1"/>
          <c:tx>
            <c:strRef>
              <c:f>Sheet1!$P$181</c:f>
              <c:strCache>
                <c:ptCount val="1"/>
                <c:pt idx="0">
                  <c:v>Satisfied with hours in contract</c:v>
                </c:pt>
              </c:strCache>
            </c:strRef>
          </c:tx>
          <c:spPr>
            <a:solidFill>
              <a:srgbClr val="F7941E"/>
            </a:solidFill>
            <a:ln>
              <a:noFill/>
            </a:ln>
            <a:effectLst/>
          </c:spPr>
          <c:invertIfNegative val="0"/>
          <c:dLbls>
            <c:spPr>
              <a:noFill/>
              <a:ln>
                <a:noFill/>
              </a:ln>
              <a:effectLst/>
            </c:spPr>
            <c:txPr>
              <a:bodyPr rot="0" spcFirstLastPara="1" vertOverflow="ellipsis" vert="horz" wrap="square" anchor="ctr" anchorCtr="1"/>
              <a:lstStyle/>
              <a:p>
                <a:pPr>
                  <a:defRPr sz="9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Sheet1!$N$182:$N$187</c:f>
              <c:strCache>
                <c:ptCount val="6"/>
                <c:pt idx="0">
                  <c:v>No guaranteed hours</c:v>
                </c:pt>
                <c:pt idx="1">
                  <c:v>1-8 hours</c:v>
                </c:pt>
                <c:pt idx="2">
                  <c:v>9-15 hours</c:v>
                </c:pt>
                <c:pt idx="3">
                  <c:v>16-24 hours</c:v>
                </c:pt>
                <c:pt idx="4">
                  <c:v>25-35 hours</c:v>
                </c:pt>
                <c:pt idx="5">
                  <c:v>35+ hours</c:v>
                </c:pt>
              </c:strCache>
            </c:strRef>
          </c:cat>
          <c:val>
            <c:numRef>
              <c:f>Sheet1!$P$182:$P$187</c:f>
              <c:numCache>
                <c:formatCode>0%</c:formatCode>
                <c:ptCount val="6"/>
                <c:pt idx="0">
                  <c:v>0.125</c:v>
                </c:pt>
                <c:pt idx="1">
                  <c:v>0.3413173652694611</c:v>
                </c:pt>
                <c:pt idx="2">
                  <c:v>0.46330275229357798</c:v>
                </c:pt>
                <c:pt idx="3">
                  <c:v>0.63745019920318724</c:v>
                </c:pt>
                <c:pt idx="4">
                  <c:v>0.61564625850340138</c:v>
                </c:pt>
                <c:pt idx="5">
                  <c:v>0.66067864271457089</c:v>
                </c:pt>
              </c:numCache>
            </c:numRef>
          </c:val>
          <c:extLst>
            <c:ext xmlns:c16="http://schemas.microsoft.com/office/drawing/2014/chart" uri="{C3380CC4-5D6E-409C-BE32-E72D297353CC}">
              <c16:uniqueId val="{00000002-95DB-4ED4-A26D-98E8DC4150BA}"/>
            </c:ext>
          </c:extLst>
        </c:ser>
        <c:ser>
          <c:idx val="2"/>
          <c:order val="2"/>
          <c:tx>
            <c:strRef>
              <c:f>Sheet1!$Q$181</c:f>
              <c:strCache>
                <c:ptCount val="1"/>
                <c:pt idx="0">
                  <c:v>Want more hours in contract</c:v>
                </c:pt>
              </c:strCache>
            </c:strRef>
          </c:tx>
          <c:spPr>
            <a:solidFill>
              <a:srgbClr val="69A951"/>
            </a:solidFill>
            <a:ln>
              <a:noFill/>
            </a:ln>
            <a:effectLst/>
          </c:spPr>
          <c:invertIfNegative val="0"/>
          <c:dLbls>
            <c:dLbl>
              <c:idx val="5"/>
              <c:delete val="1"/>
              <c:extLst>
                <c:ext xmlns:c15="http://schemas.microsoft.com/office/drawing/2012/chart" uri="{CE6537A1-D6FC-4f65-9D91-7224C49458BB}"/>
                <c:ext xmlns:c16="http://schemas.microsoft.com/office/drawing/2014/chart" uri="{C3380CC4-5D6E-409C-BE32-E72D297353CC}">
                  <c16:uniqueId val="{00000003-95DB-4ED4-A26D-98E8DC4150BA}"/>
                </c:ext>
              </c:extLst>
            </c:dLbl>
            <c:spPr>
              <a:noFill/>
              <a:ln>
                <a:noFill/>
              </a:ln>
              <a:effectLst/>
            </c:spPr>
            <c:txPr>
              <a:bodyPr rot="0" spcFirstLastPara="1" vertOverflow="ellipsis" vert="horz" wrap="square" anchor="ctr" anchorCtr="1"/>
              <a:lstStyle/>
              <a:p>
                <a:pPr>
                  <a:defRPr sz="9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Sheet1!$N$182:$N$187</c:f>
              <c:strCache>
                <c:ptCount val="6"/>
                <c:pt idx="0">
                  <c:v>No guaranteed hours</c:v>
                </c:pt>
                <c:pt idx="1">
                  <c:v>1-8 hours</c:v>
                </c:pt>
                <c:pt idx="2">
                  <c:v>9-15 hours</c:v>
                </c:pt>
                <c:pt idx="3">
                  <c:v>16-24 hours</c:v>
                </c:pt>
                <c:pt idx="4">
                  <c:v>25-35 hours</c:v>
                </c:pt>
                <c:pt idx="5">
                  <c:v>35+ hours</c:v>
                </c:pt>
              </c:strCache>
            </c:strRef>
          </c:cat>
          <c:val>
            <c:numRef>
              <c:f>Sheet1!$Q$182:$Q$187</c:f>
              <c:numCache>
                <c:formatCode>0%</c:formatCode>
                <c:ptCount val="6"/>
                <c:pt idx="0">
                  <c:v>0.875</c:v>
                </c:pt>
                <c:pt idx="1">
                  <c:v>0.6347305389221557</c:v>
                </c:pt>
                <c:pt idx="2">
                  <c:v>0.38990825688073394</c:v>
                </c:pt>
                <c:pt idx="3">
                  <c:v>0.23107569721115537</c:v>
                </c:pt>
                <c:pt idx="4">
                  <c:v>0.1326530612244898</c:v>
                </c:pt>
                <c:pt idx="5">
                  <c:v>0</c:v>
                </c:pt>
              </c:numCache>
            </c:numRef>
          </c:val>
          <c:extLst>
            <c:ext xmlns:c16="http://schemas.microsoft.com/office/drawing/2014/chart" uri="{C3380CC4-5D6E-409C-BE32-E72D297353CC}">
              <c16:uniqueId val="{00000004-95DB-4ED4-A26D-98E8DC4150BA}"/>
            </c:ext>
          </c:extLst>
        </c:ser>
        <c:dLbls>
          <c:showLegendKey val="0"/>
          <c:showVal val="0"/>
          <c:showCatName val="0"/>
          <c:showSerName val="0"/>
          <c:showPercent val="0"/>
          <c:showBubbleSize val="0"/>
        </c:dLbls>
        <c:gapWidth val="150"/>
        <c:overlap val="100"/>
        <c:axId val="1115191951"/>
        <c:axId val="1115190287"/>
      </c:barChart>
      <c:catAx>
        <c:axId val="1115191951"/>
        <c:scaling>
          <c:orientation val="minMax"/>
        </c:scaling>
        <c:delete val="0"/>
        <c:axPos val="l"/>
        <c:numFmt formatCode="General" sourceLinked="1"/>
        <c:majorTickMark val="none"/>
        <c:minorTickMark val="none"/>
        <c:tickLblPos val="nextTo"/>
        <c:spPr>
          <a:noFill/>
          <a:ln w="9525" cap="flat" cmpd="sng" algn="ctr">
            <a:no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crossAx val="1115190287"/>
        <c:crosses val="autoZero"/>
        <c:auto val="1"/>
        <c:lblAlgn val="ctr"/>
        <c:lblOffset val="100"/>
        <c:noMultiLvlLbl val="0"/>
      </c:catAx>
      <c:valAx>
        <c:axId val="1115190287"/>
        <c:scaling>
          <c:orientation val="minMax"/>
          <c:max val="1"/>
        </c:scaling>
        <c:delete val="0"/>
        <c:axPos val="b"/>
        <c:majorGridlines>
          <c:spPr>
            <a:ln w="9525" cap="flat" cmpd="sng" algn="ctr">
              <a:solidFill>
                <a:schemeClr val="tx1">
                  <a:lumMod val="15000"/>
                  <a:lumOff val="85000"/>
                </a:schemeClr>
              </a:solidFill>
              <a:prstDash val="dash"/>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crossAx val="1115191951"/>
        <c:crosses val="autoZero"/>
        <c:crossBetween val="between"/>
      </c:valAx>
      <c:spPr>
        <a:noFill/>
        <a:ln>
          <a:noFill/>
        </a:ln>
        <a:effectLst/>
      </c:spPr>
    </c:plotArea>
    <c:legend>
      <c:legendPos val="b"/>
      <c:legendEntry>
        <c:idx val="0"/>
        <c:txPr>
          <a:bodyPr rot="0" spcFirstLastPara="1" vertOverflow="ellipsis" vert="horz" wrap="square" anchor="ctr" anchorCtr="1"/>
          <a:lstStyle/>
          <a:p>
            <a:pPr>
              <a:defRPr sz="900" b="0" i="0" u="none" strike="noStrike" kern="1200" baseline="0">
                <a:solidFill>
                  <a:srgbClr val="20C4F4"/>
                </a:solidFill>
                <a:latin typeface="Arial" panose="020B0604020202020204" pitchFamily="34" charset="0"/>
                <a:ea typeface="+mn-ea"/>
                <a:cs typeface="Arial" panose="020B0604020202020204" pitchFamily="34" charset="0"/>
              </a:defRPr>
            </a:pPr>
            <a:endParaRPr lang="en-US"/>
          </a:p>
        </c:txPr>
      </c:legendEntry>
      <c:legendEntry>
        <c:idx val="1"/>
        <c:txPr>
          <a:bodyPr rot="0" spcFirstLastPara="1" vertOverflow="ellipsis" vert="horz" wrap="square" anchor="ctr" anchorCtr="1"/>
          <a:lstStyle/>
          <a:p>
            <a:pPr>
              <a:defRPr sz="900" b="0" i="0" u="none" strike="noStrike" kern="1200" baseline="0">
                <a:solidFill>
                  <a:srgbClr val="F7941E"/>
                </a:solidFill>
                <a:latin typeface="Arial" panose="020B0604020202020204" pitchFamily="34" charset="0"/>
                <a:ea typeface="+mn-ea"/>
                <a:cs typeface="Arial" panose="020B0604020202020204" pitchFamily="34" charset="0"/>
              </a:defRPr>
            </a:pPr>
            <a:endParaRPr lang="en-US"/>
          </a:p>
        </c:txPr>
      </c:legendEntry>
      <c:legendEntry>
        <c:idx val="2"/>
        <c:txPr>
          <a:bodyPr rot="0" spcFirstLastPara="1" vertOverflow="ellipsis" vert="horz" wrap="square" anchor="ctr" anchorCtr="1"/>
          <a:lstStyle/>
          <a:p>
            <a:pPr>
              <a:defRPr sz="900" b="0" i="0" u="none" strike="noStrike" kern="1200" baseline="0">
                <a:solidFill>
                  <a:srgbClr val="69A951"/>
                </a:solidFill>
                <a:latin typeface="Arial" panose="020B0604020202020204" pitchFamily="34" charset="0"/>
                <a:ea typeface="+mn-ea"/>
                <a:cs typeface="Arial" panose="020B0604020202020204" pitchFamily="34" charset="0"/>
              </a:defRPr>
            </a:pPr>
            <a:endParaRPr lang="en-US"/>
          </a:p>
        </c:txPr>
      </c:legendEntry>
      <c:layout>
        <c:manualLayout>
          <c:xMode val="edge"/>
          <c:yMode val="edge"/>
          <c:x val="1.1040819998306662E-2"/>
          <c:y val="6.3589967920676593E-3"/>
          <c:w val="0.97241951358902723"/>
          <c:h val="0.15087378817532202"/>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legend>
    <c:plotVisOnly val="1"/>
    <c:dispBlanksAs val="gap"/>
    <c:showDLblsOverMax val="0"/>
  </c:chart>
  <c:spPr>
    <a:solidFill>
      <a:schemeClr val="bg1"/>
    </a:solidFill>
    <a:ln w="9525" cap="flat" cmpd="sng" algn="ctr">
      <a:noFill/>
      <a:round/>
    </a:ln>
    <a:effectLst/>
  </c:spPr>
  <c:txPr>
    <a:bodyPr/>
    <a:lstStyle/>
    <a:p>
      <a:pPr>
        <a:defRPr sz="900">
          <a:latin typeface="Arial" panose="020B0604020202020204" pitchFamily="34" charset="0"/>
          <a:cs typeface="Arial" panose="020B0604020202020204" pitchFamily="34" charset="0"/>
        </a:defRPr>
      </a:pPr>
      <a:endParaRPr lang="en-US"/>
    </a:p>
  </c:txPr>
  <c:externalData r:id="rId4">
    <c:autoUpdate val="0"/>
  </c:externalData>
</c:chartSpace>
</file>

<file path=word/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style1.xml><?xml version="1.0" encoding="utf-8"?>
<cs:chartStyle xmlns:cs="http://schemas.microsoft.com/office/drawing/2012/chartStyle" xmlns:a="http://schemas.openxmlformats.org/drawingml/2006/main" id="332">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word/charts/style4.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5.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word/theme/themeOverride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p:properties xmlns:p="http://schemas.microsoft.com/office/2006/metadata/properties" xmlns:xsi="http://www.w3.org/2001/XMLSchema-instance" xmlns:pc="http://schemas.microsoft.com/office/infopath/2007/PartnerControls">
  <documentManagement>
    <TaxCatchAll xmlns="144921a8-12d8-4dca-a77f-ba3a289231b6" xsi:nil="true"/>
    <lcf76f155ced4ddcb4097134ff3c332f xmlns="6a732aa9-56ac-47f2-8bcf-f2e9569fa749">
      <Terms xmlns="http://schemas.microsoft.com/office/infopath/2007/PartnerControls"/>
    </lcf76f155ced4ddcb4097134ff3c332f>
  </documentManagement>
</p:properties>
</file>

<file path=customXml/item4.xml><?xml version="1.0" encoding="utf-8"?>
<ct:contentTypeSchema xmlns:ct="http://schemas.microsoft.com/office/2006/metadata/contentType" xmlns:ma="http://schemas.microsoft.com/office/2006/metadata/properties/metaAttributes" ct:_="" ma:_="" ma:contentTypeName="Document" ma:contentTypeID="0x01010087559A316423834888986EE84FE54DB1" ma:contentTypeVersion="16" ma:contentTypeDescription="Create a new document." ma:contentTypeScope="" ma:versionID="0d2c4f07ced8e398824b315bfe5737b1">
  <xsd:schema xmlns:xsd="http://www.w3.org/2001/XMLSchema" xmlns:xs="http://www.w3.org/2001/XMLSchema" xmlns:p="http://schemas.microsoft.com/office/2006/metadata/properties" xmlns:ns2="6a732aa9-56ac-47f2-8bcf-f2e9569fa749" xmlns:ns3="144921a8-12d8-4dca-a77f-ba3a289231b6" targetNamespace="http://schemas.microsoft.com/office/2006/metadata/properties" ma:root="true" ma:fieldsID="5abe4c4a395b7019ce045784503812cb" ns2:_="" ns3:_="">
    <xsd:import namespace="6a732aa9-56ac-47f2-8bcf-f2e9569fa749"/>
    <xsd:import namespace="144921a8-12d8-4dca-a77f-ba3a289231b6"/>
    <xsd:element name="properties">
      <xsd:complexType>
        <xsd:sequence>
          <xsd:element name="documentManagement">
            <xsd:complexType>
              <xsd:all>
                <xsd:element ref="ns2:MediaServiceMetadata" minOccurs="0"/>
                <xsd:element ref="ns2:MediaServiceFastMetadata" minOccurs="0"/>
                <xsd:element ref="ns2:MediaServiceDateTaken" minOccurs="0"/>
                <xsd:element ref="ns2:MediaServiceAutoTags"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Location" minOccurs="0"/>
                <xsd:element ref="ns2:MediaLengthInSeconds" minOccurs="0"/>
                <xsd:element ref="ns2:lcf76f155ced4ddcb4097134ff3c332f" minOccurs="0"/>
                <xsd:element ref="ns3: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a732aa9-56ac-47f2-8bcf-f2e9569fa749"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DateTaken" ma:index="10" nillable="true" ma:displayName="MediaServiceDateTaken" ma:description="" ma:hidden="true" ma:internalName="MediaServiceDateTaken" ma:readOnly="true">
      <xsd:simpleType>
        <xsd:restriction base="dms:Text"/>
      </xsd:simpleType>
    </xsd:element>
    <xsd:element name="MediaServiceAutoTags" ma:index="11" nillable="true" ma:displayName="MediaServiceAutoTags" ma:description="" ma:internalName="MediaServiceAutoTags"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Location" ma:index="19" nillable="true" ma:displayName="Location" ma:internalName="MediaServiceLocatio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dcdce069-f8b8-4e8c-aa7d-bfa285be131c"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44921a8-12d8-4dca-a77f-ba3a289231b6"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23" nillable="true" ma:displayName="Taxonomy Catch All Column" ma:hidden="true" ma:list="{8234e379-17d8-42fb-9291-acbfbb333c7f}" ma:internalName="TaxCatchAll" ma:showField="CatchAllData" ma:web="144921a8-12d8-4dca-a77f-ba3a289231b6">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0B194F7-7408-45EC-B99D-79A7FC788924}">
  <ds:schemaRefs>
    <ds:schemaRef ds:uri="http://schemas.microsoft.com/sharepoint/v3/contenttype/forms"/>
  </ds:schemaRefs>
</ds:datastoreItem>
</file>

<file path=customXml/itemProps2.xml><?xml version="1.0" encoding="utf-8"?>
<ds:datastoreItem xmlns:ds="http://schemas.openxmlformats.org/officeDocument/2006/customXml" ds:itemID="{5FE1C469-2DF1-41F1-977D-98C6E6DA427A}">
  <ds:schemaRefs>
    <ds:schemaRef ds:uri="http://schemas.openxmlformats.org/officeDocument/2006/bibliography"/>
  </ds:schemaRefs>
</ds:datastoreItem>
</file>

<file path=customXml/itemProps3.xml><?xml version="1.0" encoding="utf-8"?>
<ds:datastoreItem xmlns:ds="http://schemas.openxmlformats.org/officeDocument/2006/customXml" ds:itemID="{2C0E5071-7261-4752-AE82-00961E1D8CA5}">
  <ds:schemaRefs>
    <ds:schemaRef ds:uri="http://schemas.microsoft.com/office/2006/metadata/properties"/>
    <ds:schemaRef ds:uri="http://schemas.microsoft.com/office/infopath/2007/PartnerControls"/>
    <ds:schemaRef ds:uri="144921a8-12d8-4dca-a77f-ba3a289231b6"/>
    <ds:schemaRef ds:uri="6a732aa9-56ac-47f2-8bcf-f2e9569fa749"/>
  </ds:schemaRefs>
</ds:datastoreItem>
</file>

<file path=customXml/itemProps4.xml><?xml version="1.0" encoding="utf-8"?>
<ds:datastoreItem xmlns:ds="http://schemas.openxmlformats.org/officeDocument/2006/customXml" ds:itemID="{26002D79-ECC2-4846-B7BF-A9F5F8E63E7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a732aa9-56ac-47f2-8bcf-f2e9569fa749"/>
    <ds:schemaRef ds:uri="144921a8-12d8-4dca-a77f-ba3a289231b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Normal.dotm</Template>
  <TotalTime>35</TotalTime>
  <Pages>13</Pages>
  <Words>4982</Words>
  <Characters>28403</Characters>
  <Application>Microsoft Office Word</Application>
  <DocSecurity>0</DocSecurity>
  <Lines>236</Lines>
  <Paragraphs>66</Paragraphs>
  <ScaleCrop>false</ScaleCrop>
  <Company/>
  <LinksUpToDate>false</LinksUpToDate>
  <CharactersWithSpaces>33319</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Lydia Reddyhoff</dc:creator>
  <cp:keywords/>
  <dc:description/>
  <cp:lastModifiedBy>Joseph Richardson</cp:lastModifiedBy>
  <cp:revision>106</cp:revision>
  <dcterms:created xsi:type="dcterms:W3CDTF">2023-05-17T15:53:00Z</dcterms:created>
  <dcterms:modified xsi:type="dcterms:W3CDTF">2023-06-08T10:52:00Z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0x01010087559A316423834888986EE84FE54DB1</vt:lpwstr>
  </property>
  <property fmtid="{D5CDD505-2E9C-101B-9397-08002B2CF9AE}" pid="3" name="MediaServiceImageTags">
    <vt:lpwstr/>
  </property>
</Properties>
</file>